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4"/>
  </p:notesMasterIdLst>
  <p:sldIdLst>
    <p:sldId id="256" r:id="rId2"/>
    <p:sldId id="260" r:id="rId3"/>
    <p:sldId id="262" r:id="rId4"/>
    <p:sldId id="258" r:id="rId5"/>
    <p:sldId id="263" r:id="rId6"/>
    <p:sldId id="265" r:id="rId7"/>
    <p:sldId id="264" r:id="rId8"/>
    <p:sldId id="266" r:id="rId9"/>
    <p:sldId id="267" r:id="rId10"/>
    <p:sldId id="272" r:id="rId11"/>
    <p:sldId id="273" r:id="rId12"/>
    <p:sldId id="259" r:id="rId13"/>
    <p:sldId id="269" r:id="rId14"/>
    <p:sldId id="270" r:id="rId15"/>
    <p:sldId id="271" r:id="rId16"/>
    <p:sldId id="274" r:id="rId17"/>
    <p:sldId id="276" r:id="rId18"/>
    <p:sldId id="278" r:id="rId19"/>
    <p:sldId id="275" r:id="rId20"/>
    <p:sldId id="277" r:id="rId21"/>
    <p:sldId id="268" r:id="rId22"/>
    <p:sldId id="279" r:id="rId23"/>
    <p:sldId id="280" r:id="rId24"/>
    <p:sldId id="290" r:id="rId25"/>
    <p:sldId id="291" r:id="rId26"/>
    <p:sldId id="282" r:id="rId27"/>
    <p:sldId id="281" r:id="rId28"/>
    <p:sldId id="283" r:id="rId29"/>
    <p:sldId id="284" r:id="rId30"/>
    <p:sldId id="286" r:id="rId31"/>
    <p:sldId id="288" r:id="rId32"/>
    <p:sldId id="287"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488"/>
    <p:restoredTop sz="72099"/>
  </p:normalViewPr>
  <p:slideViewPr>
    <p:cSldViewPr snapToGrid="0" snapToObjects="1">
      <p:cViewPr varScale="1">
        <p:scale>
          <a:sx n="149" d="100"/>
          <a:sy n="149" d="100"/>
        </p:scale>
        <p:origin x="200" y="92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94" d="100"/>
          <a:sy n="194" d="100"/>
        </p:scale>
        <p:origin x="3512"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tiff>
</file>

<file path=ppt/media/image4.pn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5751B1-ED9A-0E41-B8C0-8B08DCDA63FB}" type="datetimeFigureOut">
              <a:rPr lang="en-US" smtClean="0"/>
              <a:t>4/26/22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D2BF4F-E3AF-5248-96A3-2078013EDC44}" type="slidenum">
              <a:rPr lang="en-US" smtClean="0"/>
              <a:t>‹#›</a:t>
            </a:fld>
            <a:endParaRPr lang="en-US"/>
          </a:p>
        </p:txBody>
      </p:sp>
    </p:spTree>
    <p:extLst>
      <p:ext uri="{BB962C8B-B14F-4D97-AF65-F5344CB8AC3E}">
        <p14:creationId xmlns:p14="http://schemas.microsoft.com/office/powerpoint/2010/main" val="1844871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1</a:t>
            </a:fld>
            <a:endParaRPr lang="en-US"/>
          </a:p>
        </p:txBody>
      </p:sp>
    </p:spTree>
    <p:extLst>
      <p:ext uri="{BB962C8B-B14F-4D97-AF65-F5344CB8AC3E}">
        <p14:creationId xmlns:p14="http://schemas.microsoft.com/office/powerpoint/2010/main" val="8468162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actual implementation follows from the contract.</a:t>
            </a:r>
          </a:p>
          <a:p>
            <a:r>
              <a:rPr lang="en-US" dirty="0"/>
              <a:t>The certification is checked followed by the level.</a:t>
            </a:r>
          </a:p>
          <a:p>
            <a:r>
              <a:rPr lang="en-US" dirty="0"/>
              <a:t>If certification fails, then the alarm sounds and access is defied.</a:t>
            </a:r>
          </a:p>
          <a:p>
            <a:endParaRPr lang="en-US" dirty="0"/>
          </a:p>
          <a:p>
            <a:r>
              <a:rPr lang="en-US" dirty="0" err="1"/>
              <a:t>Dafny</a:t>
            </a:r>
            <a:r>
              <a:rPr lang="en-US" dirty="0"/>
              <a:t> proves this implementation meets the contract for any token, fingerprint, and security clearance when the alarm is not sounding in the pre-state.</a:t>
            </a:r>
          </a:p>
        </p:txBody>
      </p:sp>
      <p:sp>
        <p:nvSpPr>
          <p:cNvPr id="4" name="Slide Number Placeholder 3"/>
          <p:cNvSpPr>
            <a:spLocks noGrp="1"/>
          </p:cNvSpPr>
          <p:nvPr>
            <p:ph type="sldNum" sz="quarter" idx="5"/>
          </p:nvPr>
        </p:nvSpPr>
        <p:spPr/>
        <p:txBody>
          <a:bodyPr/>
          <a:lstStyle/>
          <a:p>
            <a:fld id="{B3D2BF4F-E3AF-5248-96A3-2078013EDC44}" type="slidenum">
              <a:rPr lang="en-US" smtClean="0"/>
              <a:t>10</a:t>
            </a:fld>
            <a:endParaRPr lang="en-US"/>
          </a:p>
        </p:txBody>
      </p:sp>
    </p:spTree>
    <p:extLst>
      <p:ext uri="{BB962C8B-B14F-4D97-AF65-F5344CB8AC3E}">
        <p14:creationId xmlns:p14="http://schemas.microsoft.com/office/powerpoint/2010/main" val="37191273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public interface is now given with its implementation.</a:t>
            </a:r>
          </a:p>
          <a:p>
            <a:endParaRPr lang="en-US" dirty="0"/>
          </a:p>
          <a:p>
            <a:r>
              <a:rPr lang="en-US" dirty="0"/>
              <a:t>Click</a:t>
            </a:r>
          </a:p>
          <a:p>
            <a:endParaRPr lang="en-US" dirty="0"/>
          </a:p>
          <a:p>
            <a:r>
              <a:rPr lang="en-US" dirty="0"/>
              <a:t>It’s contract is similar to the internal method only it does not require anything about its pre-state.</a:t>
            </a:r>
          </a:p>
          <a:p>
            <a:r>
              <a:rPr lang="en-US" dirty="0"/>
              <a:t>Note that the contract for this method largely copies verbatim that for the internal method which can be frustrating to uses new to </a:t>
            </a:r>
            <a:r>
              <a:rPr lang="en-US" dirty="0" err="1"/>
              <a:t>Dafny</a:t>
            </a:r>
            <a:r>
              <a:rPr lang="en-US" dirty="0"/>
              <a:t>.</a:t>
            </a:r>
          </a:p>
          <a:p>
            <a:r>
              <a:rPr lang="en-US" dirty="0"/>
              <a:t>As mentioned previously, </a:t>
            </a:r>
            <a:r>
              <a:rPr lang="en-US" dirty="0" err="1"/>
              <a:t>Dafny</a:t>
            </a:r>
            <a:r>
              <a:rPr lang="en-US" dirty="0"/>
              <a:t>  reasons hierarchically so in only knows what is in the contracts.</a:t>
            </a:r>
          </a:p>
          <a:p>
            <a:r>
              <a:rPr lang="en-US" dirty="0"/>
              <a:t>Any proof that calls the public method that needs to say anything significant about the alarm and access to the enclave will need the information in the contract (or not depending on what needs to be proved---more in this later).</a:t>
            </a:r>
          </a:p>
          <a:p>
            <a:r>
              <a:rPr lang="en-US" dirty="0"/>
              <a:t>Here the alarm definition makes clear that if the alarm is sounding then it remains sounding.</a:t>
            </a:r>
          </a:p>
          <a:p>
            <a:r>
              <a:rPr lang="en-US" dirty="0"/>
              <a:t>Determining access to the enclave is the same as in the internal method.</a:t>
            </a:r>
          </a:p>
          <a:p>
            <a:endParaRPr lang="en-US" dirty="0"/>
          </a:p>
          <a:p>
            <a:r>
              <a:rPr lang="en-US" dirty="0"/>
              <a:t>Click</a:t>
            </a:r>
          </a:p>
          <a:p>
            <a:endParaRPr lang="en-US" dirty="0"/>
          </a:p>
          <a:p>
            <a:r>
              <a:rPr lang="en-US" dirty="0"/>
              <a:t>The implementation calls the internal function</a:t>
            </a:r>
          </a:p>
          <a:p>
            <a:endParaRPr lang="en-US" dirty="0"/>
          </a:p>
          <a:p>
            <a:r>
              <a:rPr lang="en-US" dirty="0"/>
              <a:t>Click</a:t>
            </a:r>
          </a:p>
          <a:p>
            <a:endParaRPr lang="en-US" dirty="0"/>
          </a:p>
          <a:p>
            <a:r>
              <a:rPr lang="en-US" dirty="0"/>
              <a:t>But first runtime checks the input assumption on the internal method. </a:t>
            </a:r>
          </a:p>
          <a:p>
            <a:r>
              <a:rPr lang="en-US" dirty="0" err="1"/>
              <a:t>Dafny</a:t>
            </a:r>
            <a:r>
              <a:rPr lang="en-US" dirty="0"/>
              <a:t> halts in the runtime if the expectation fails.</a:t>
            </a:r>
          </a:p>
          <a:p>
            <a:endParaRPr lang="en-US" dirty="0"/>
          </a:p>
          <a:p>
            <a:r>
              <a:rPr lang="en-US" dirty="0"/>
              <a:t>Click</a:t>
            </a:r>
          </a:p>
          <a:p>
            <a:endParaRPr lang="en-US" dirty="0"/>
          </a:p>
          <a:p>
            <a:r>
              <a:rPr lang="en-US" dirty="0"/>
              <a:t>As </a:t>
            </a:r>
            <a:r>
              <a:rPr lang="en-US" dirty="0" err="1"/>
              <a:t>Dafny</a:t>
            </a:r>
            <a:r>
              <a:rPr lang="en-US" dirty="0"/>
              <a:t> proves out the relationship between the contract and the implementation, the only real question left is whether or not the contract is correct?</a:t>
            </a:r>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11</a:t>
            </a:fld>
            <a:endParaRPr lang="en-US"/>
          </a:p>
        </p:txBody>
      </p:sp>
    </p:spTree>
    <p:extLst>
      <p:ext uri="{BB962C8B-B14F-4D97-AF65-F5344CB8AC3E}">
        <p14:creationId xmlns:p14="http://schemas.microsoft.com/office/powerpoint/2010/main" val="694218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 is where the shell game of automated reasoning in </a:t>
            </a:r>
            <a:r>
              <a:rPr lang="en-US" dirty="0" err="1"/>
              <a:t>Dafny</a:t>
            </a:r>
            <a:r>
              <a:rPr lang="en-US" dirty="0"/>
              <a:t> becomes more apparent.</a:t>
            </a:r>
          </a:p>
          <a:p>
            <a:r>
              <a:rPr lang="en-US" dirty="0"/>
              <a:t>A fundamental issue, does this model do what I think it does, has not gone anywhere.</a:t>
            </a:r>
          </a:p>
          <a:p>
            <a:r>
              <a:rPr lang="en-US" dirty="0"/>
              <a:t>The model still needs to be created and there still needs to be some way to give assurance that the model is correct, acts as intended, and moreover, that the final implementation from the cross-compiler is a faithful implementation of the </a:t>
            </a:r>
            <a:r>
              <a:rPr lang="en-US" dirty="0" err="1"/>
              <a:t>Dafny</a:t>
            </a:r>
            <a:r>
              <a:rPr lang="en-US" dirty="0"/>
              <a:t> model. </a:t>
            </a:r>
          </a:p>
          <a:p>
            <a:r>
              <a:rPr lang="en-US" dirty="0"/>
              <a:t>This process is the same that exists in just writing the system directly in the target language and testing that implementation.</a:t>
            </a:r>
          </a:p>
          <a:p>
            <a:endParaRPr lang="en-US" dirty="0"/>
          </a:p>
          <a:p>
            <a:r>
              <a:rPr lang="en-US" dirty="0"/>
              <a:t>What is gained in </a:t>
            </a:r>
            <a:r>
              <a:rPr lang="en-US" dirty="0" err="1"/>
              <a:t>Dafny</a:t>
            </a:r>
            <a:r>
              <a:rPr lang="en-US" dirty="0"/>
              <a:t> though is that it can prove properties of composition of contracts.</a:t>
            </a:r>
          </a:p>
          <a:p>
            <a:r>
              <a:rPr lang="en-US" dirty="0"/>
              <a:t>And in proving those properties, it reasons over all the inputs allowed by the requires in the composition.</a:t>
            </a:r>
          </a:p>
          <a:p>
            <a:r>
              <a:rPr lang="en-US" dirty="0"/>
              <a:t>That is an extremely powerful result.</a:t>
            </a:r>
          </a:p>
          <a:p>
            <a:endParaRPr lang="en-US" dirty="0"/>
          </a:p>
          <a:p>
            <a:r>
              <a:rPr lang="en-US" dirty="0"/>
              <a:t>But it does not change the problem of having to build assurance in the model, to be sure that it says what the designer believes it to say.</a:t>
            </a:r>
          </a:p>
          <a:p>
            <a:r>
              <a:rPr lang="en-US" dirty="0"/>
              <a:t>Nothing is free.</a:t>
            </a:r>
          </a:p>
          <a:p>
            <a:r>
              <a:rPr lang="en-US" dirty="0"/>
              <a:t>Also worth noting is that modeling in </a:t>
            </a:r>
            <a:r>
              <a:rPr lang="en-US" dirty="0" err="1"/>
              <a:t>Dafny</a:t>
            </a:r>
            <a:r>
              <a:rPr lang="en-US" dirty="0"/>
              <a:t> has it’s own set of challenges that make it a difficult exercise in and of itself.</a:t>
            </a:r>
          </a:p>
        </p:txBody>
      </p:sp>
      <p:sp>
        <p:nvSpPr>
          <p:cNvPr id="4" name="Slide Number Placeholder 3"/>
          <p:cNvSpPr>
            <a:spLocks noGrp="1"/>
          </p:cNvSpPr>
          <p:nvPr>
            <p:ph type="sldNum" sz="quarter" idx="5"/>
          </p:nvPr>
        </p:nvSpPr>
        <p:spPr/>
        <p:txBody>
          <a:bodyPr/>
          <a:lstStyle/>
          <a:p>
            <a:fld id="{B3D2BF4F-E3AF-5248-96A3-2078013EDC44}" type="slidenum">
              <a:rPr lang="en-US" smtClean="0"/>
              <a:t>12</a:t>
            </a:fld>
            <a:endParaRPr lang="en-US"/>
          </a:p>
        </p:txBody>
      </p:sp>
    </p:spTree>
    <p:extLst>
      <p:ext uri="{BB962C8B-B14F-4D97-AF65-F5344CB8AC3E}">
        <p14:creationId xmlns:p14="http://schemas.microsoft.com/office/powerpoint/2010/main" val="34606608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primary issue is that contracts get really complicated really quickly.</a:t>
            </a:r>
          </a:p>
          <a:p>
            <a:r>
              <a:rPr lang="en-US" dirty="0"/>
              <a:t>And that complication is  never intentional; it just seems to happen. </a:t>
            </a:r>
          </a:p>
          <a:p>
            <a:r>
              <a:rPr lang="en-US" dirty="0"/>
              <a:t>Even though a property seems like it should be easy to say, it often ends up not being so easy to say in the </a:t>
            </a:r>
            <a:r>
              <a:rPr lang="en-US" dirty="0" err="1"/>
              <a:t>Dafny</a:t>
            </a:r>
            <a:r>
              <a:rPr lang="en-US" dirty="0"/>
              <a:t> specification language.</a:t>
            </a:r>
          </a:p>
          <a:p>
            <a:r>
              <a:rPr lang="en-US" dirty="0"/>
              <a:t>As a result, the contract can be as complicated, or even more complicated, than the implementation.</a:t>
            </a:r>
          </a:p>
          <a:p>
            <a:r>
              <a:rPr lang="en-US" dirty="0"/>
              <a:t>Most programmers are not trained to think declaratively or mathematically, and as a result, innocently write contracts with counter-intuitive behavior that is not easily understood or spotted </a:t>
            </a:r>
          </a:p>
        </p:txBody>
      </p:sp>
      <p:sp>
        <p:nvSpPr>
          <p:cNvPr id="4" name="Slide Number Placeholder 3"/>
          <p:cNvSpPr>
            <a:spLocks noGrp="1"/>
          </p:cNvSpPr>
          <p:nvPr>
            <p:ph type="sldNum" sz="quarter" idx="5"/>
          </p:nvPr>
        </p:nvSpPr>
        <p:spPr/>
        <p:txBody>
          <a:bodyPr/>
          <a:lstStyle/>
          <a:p>
            <a:fld id="{B3D2BF4F-E3AF-5248-96A3-2078013EDC44}" type="slidenum">
              <a:rPr lang="en-US" smtClean="0"/>
              <a:t>13</a:t>
            </a:fld>
            <a:endParaRPr lang="en-US"/>
          </a:p>
        </p:txBody>
      </p:sp>
    </p:spTree>
    <p:extLst>
      <p:ext uri="{BB962C8B-B14F-4D97-AF65-F5344CB8AC3E}">
        <p14:creationId xmlns:p14="http://schemas.microsoft.com/office/powerpoint/2010/main" val="41884198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Tools and methods always have are quirks and oddities that can only be learned through expertise understanding what the tool is doing and by experience using the tool in practical application.</a:t>
            </a:r>
          </a:p>
          <a:p>
            <a:r>
              <a:rPr lang="en-US" dirty="0" err="1"/>
              <a:t>Dafny</a:t>
            </a:r>
            <a:r>
              <a:rPr lang="en-US" dirty="0"/>
              <a:t> is no different.</a:t>
            </a:r>
          </a:p>
          <a:p>
            <a:r>
              <a:rPr lang="en-US" dirty="0"/>
              <a:t> </a:t>
            </a:r>
          </a:p>
          <a:p>
            <a:r>
              <a:rPr lang="en-US" dirty="0"/>
              <a:t>It has its own set of issues that are not obvious without having that prior expertise having worked with formal reasoning.</a:t>
            </a:r>
          </a:p>
          <a:p>
            <a:endParaRPr lang="en-US" dirty="0"/>
          </a:p>
          <a:p>
            <a:r>
              <a:rPr lang="en-US" dirty="0"/>
              <a:t>Click.</a:t>
            </a:r>
          </a:p>
          <a:p>
            <a:endParaRPr lang="en-US" dirty="0"/>
          </a:p>
          <a:p>
            <a:r>
              <a:rPr lang="en-US" dirty="0"/>
              <a:t>Here the designer accidently writes a contradiction.</a:t>
            </a:r>
          </a:p>
          <a:p>
            <a:r>
              <a:rPr lang="en-US" dirty="0"/>
              <a:t>In the presence of a contradiction, no calling context ever satisfies pre-condition</a:t>
            </a:r>
          </a:p>
          <a:p>
            <a:endParaRPr lang="en-US" dirty="0"/>
          </a:p>
          <a:p>
            <a:r>
              <a:rPr lang="en-US" dirty="0"/>
              <a:t>Click.</a:t>
            </a:r>
          </a:p>
          <a:p>
            <a:endParaRPr lang="en-US" dirty="0"/>
          </a:p>
          <a:p>
            <a:r>
              <a:rPr lang="en-US" dirty="0"/>
              <a:t>Implication is a very bothersome construct for even experienced engineers.</a:t>
            </a:r>
          </a:p>
          <a:p>
            <a:r>
              <a:rPr lang="en-US" dirty="0"/>
              <a:t>I saw this in spades when working with them in case studies.</a:t>
            </a:r>
          </a:p>
          <a:p>
            <a:endParaRPr lang="en-US" dirty="0"/>
          </a:p>
          <a:p>
            <a:r>
              <a:rPr lang="en-US" dirty="0"/>
              <a:t>Click.</a:t>
            </a:r>
          </a:p>
          <a:p>
            <a:endParaRPr lang="en-US" dirty="0"/>
          </a:p>
          <a:p>
            <a:r>
              <a:rPr lang="en-US" dirty="0"/>
              <a:t>Accidentally writing a contradiction means the implication is vacuously true.</a:t>
            </a:r>
          </a:p>
          <a:p>
            <a:r>
              <a:rPr lang="en-US" dirty="0"/>
              <a:t>Leaving the dual implication out of the specification, i.e., where the function is false on the inputs, leaves the input underspecified in that case.</a:t>
            </a:r>
          </a:p>
          <a:p>
            <a:r>
              <a:rPr lang="en-US" dirty="0"/>
              <a:t>That may be intentional, but usually its not.</a:t>
            </a:r>
          </a:p>
          <a:p>
            <a:endParaRPr lang="en-US" dirty="0"/>
          </a:p>
          <a:p>
            <a:r>
              <a:rPr lang="en-US" dirty="0"/>
              <a:t>Click</a:t>
            </a:r>
          </a:p>
          <a:p>
            <a:endParaRPr lang="en-US" dirty="0"/>
          </a:p>
          <a:p>
            <a:r>
              <a:rPr lang="en-US" dirty="0" err="1"/>
              <a:t>Dafny</a:t>
            </a:r>
            <a:r>
              <a:rPr lang="en-US" dirty="0"/>
              <a:t> uses the post-state of outputs in the ensures, and a very common issue is to simply forget to refer to the pre state.</a:t>
            </a:r>
          </a:p>
          <a:p>
            <a:endParaRPr lang="en-US" dirty="0"/>
          </a:p>
          <a:p>
            <a:r>
              <a:rPr lang="en-US" dirty="0"/>
              <a:t>Click</a:t>
            </a:r>
          </a:p>
          <a:p>
            <a:endParaRPr lang="en-US" dirty="0"/>
          </a:p>
          <a:p>
            <a:r>
              <a:rPr lang="en-US" dirty="0"/>
              <a:t>Anytime an output is defined relative to itself, </a:t>
            </a:r>
            <a:r>
              <a:rPr lang="en-US" dirty="0" err="1"/>
              <a:t>Dafny</a:t>
            </a:r>
            <a:r>
              <a:rPr lang="en-US" dirty="0"/>
              <a:t> statically checks the reference to the pre-state reporting that something is modified outside the modifies clause if the pre-state reference is forgotten.</a:t>
            </a:r>
          </a:p>
          <a:p>
            <a:r>
              <a:rPr lang="en-US" dirty="0"/>
              <a:t>But it does not, and cannot, check that for any other outputs on which the output being defined depends.</a:t>
            </a:r>
          </a:p>
          <a:p>
            <a:r>
              <a:rPr lang="en-US" dirty="0"/>
              <a:t>That output can depend on the pre-state or post-state of those outputs. Right? </a:t>
            </a:r>
          </a:p>
          <a:p>
            <a:r>
              <a:rPr lang="en-US" dirty="0"/>
              <a:t>But if the wrong state is used, then the contract does not mean what the designer thinks.</a:t>
            </a:r>
          </a:p>
          <a:p>
            <a:r>
              <a:rPr lang="en-US" dirty="0"/>
              <a:t>Such a easily overlooked defect.</a:t>
            </a:r>
          </a:p>
          <a:p>
            <a:endParaRPr lang="en-US" dirty="0"/>
          </a:p>
          <a:p>
            <a:r>
              <a:rPr lang="en-US" dirty="0"/>
              <a:t>Click</a:t>
            </a:r>
          </a:p>
          <a:p>
            <a:endParaRPr lang="en-US" dirty="0"/>
          </a:p>
          <a:p>
            <a:r>
              <a:rPr lang="en-US" dirty="0"/>
              <a:t>Just as it is not uncommon to accidently write a contradiction in the requires, the same can happen in the ensures.</a:t>
            </a:r>
          </a:p>
          <a:p>
            <a:endParaRPr lang="en-US" dirty="0"/>
          </a:p>
          <a:p>
            <a:r>
              <a:rPr lang="en-US" dirty="0"/>
              <a:t>Click</a:t>
            </a:r>
          </a:p>
          <a:p>
            <a:endParaRPr lang="en-US" dirty="0"/>
          </a:p>
          <a:p>
            <a:r>
              <a:rPr lang="en-US" dirty="0"/>
              <a:t>It is very pernicious because a contradiction in the ensures means that anything can be proved about the outputs: false implies "doesn’t matter because its vacuously true."</a:t>
            </a:r>
          </a:p>
          <a:p>
            <a:endParaRPr lang="en-US" dirty="0"/>
          </a:p>
          <a:p>
            <a:r>
              <a:rPr lang="en-US" dirty="0"/>
              <a:t>Click</a:t>
            </a:r>
          </a:p>
          <a:p>
            <a:endParaRPr lang="en-US" dirty="0"/>
          </a:p>
          <a:p>
            <a:r>
              <a:rPr lang="en-US" dirty="0"/>
              <a:t>And not dissimilar to requires.</a:t>
            </a:r>
          </a:p>
          <a:p>
            <a:endParaRPr lang="en-US" dirty="0"/>
          </a:p>
          <a:p>
            <a:r>
              <a:rPr lang="en-US" dirty="0"/>
              <a:t>Click</a:t>
            </a:r>
          </a:p>
          <a:p>
            <a:endParaRPr lang="en-US" dirty="0"/>
          </a:p>
          <a:p>
            <a:r>
              <a:rPr lang="en-US" dirty="0"/>
              <a:t>Contractions lead to vacuity and forgotten duals lead to </a:t>
            </a:r>
            <a:r>
              <a:rPr lang="en-US" dirty="0" err="1"/>
              <a:t>underspecification</a:t>
            </a:r>
            <a:r>
              <a:rPr lang="en-US" dirty="0"/>
              <a:t>.</a:t>
            </a:r>
          </a:p>
          <a:p>
            <a:r>
              <a:rPr lang="en-US" dirty="0"/>
              <a:t>Pick one.</a:t>
            </a:r>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14</a:t>
            </a:fld>
            <a:endParaRPr lang="en-US"/>
          </a:p>
        </p:txBody>
      </p:sp>
    </p:spTree>
    <p:extLst>
      <p:ext uri="{BB962C8B-B14F-4D97-AF65-F5344CB8AC3E}">
        <p14:creationId xmlns:p14="http://schemas.microsoft.com/office/powerpoint/2010/main" val="11403903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possible solution to ensuring that a contract means what the designer thinks it means is what we are calling “gradual verification.”</a:t>
            </a:r>
          </a:p>
          <a:p>
            <a:r>
              <a:rPr lang="en-US" dirty="0"/>
              <a:t>In gradual verification, a model is created that abstracts away the inputs in much the same way as what has been shown in the </a:t>
            </a:r>
            <a:r>
              <a:rPr lang="en-US" dirty="0" err="1"/>
              <a:t>Tokeneer</a:t>
            </a:r>
            <a:r>
              <a:rPr lang="en-US" dirty="0"/>
              <a:t> example.</a:t>
            </a:r>
          </a:p>
          <a:p>
            <a:r>
              <a:rPr lang="en-US" dirty="0"/>
              <a:t>Gradual verification then has the designer write the contract for the high-assurance component interface with its implementation but rather than </a:t>
            </a:r>
            <a:r>
              <a:rPr lang="en-US" dirty="0" err="1"/>
              <a:t>thave</a:t>
            </a:r>
            <a:r>
              <a:rPr lang="en-US" dirty="0"/>
              <a:t> the designer stop there and synthesize the code, it writes tests.</a:t>
            </a:r>
          </a:p>
          <a:p>
            <a:endParaRPr lang="en-US" dirty="0"/>
          </a:p>
          <a:p>
            <a:r>
              <a:rPr lang="en-US" dirty="0"/>
              <a:t>The designer write tests, or import tests from an existing implementation, to see if the contract says what the designer thinks it says.</a:t>
            </a:r>
          </a:p>
          <a:p>
            <a:r>
              <a:rPr lang="en-US" dirty="0"/>
              <a:t>So in that sense, it use test to see if the contract matches intent.</a:t>
            </a:r>
          </a:p>
          <a:p>
            <a:endParaRPr lang="en-US" dirty="0"/>
          </a:p>
          <a:p>
            <a:r>
              <a:rPr lang="en-US" dirty="0"/>
              <a:t>Click</a:t>
            </a:r>
          </a:p>
          <a:p>
            <a:endParaRPr lang="en-US" dirty="0"/>
          </a:p>
          <a:p>
            <a:r>
              <a:rPr lang="en-US" dirty="0"/>
              <a:t>That creates 4 </a:t>
            </a:r>
            <a:r>
              <a:rPr lang="en-US" dirty="0" err="1"/>
              <a:t>disntinct</a:t>
            </a:r>
            <a:r>
              <a:rPr lang="en-US" dirty="0"/>
              <a:t> </a:t>
            </a:r>
            <a:r>
              <a:rPr lang="en-US" dirty="0" err="1"/>
              <a:t>Dafny</a:t>
            </a:r>
            <a:r>
              <a:rPr lang="en-US" dirty="0"/>
              <a:t> artifacts: environment models, component models, tests, and some set of lemmas, or generalized properties about the model.</a:t>
            </a:r>
          </a:p>
          <a:p>
            <a:r>
              <a:rPr lang="en-US" dirty="0"/>
              <a:t>Here the tests only apply to the contracts.</a:t>
            </a:r>
          </a:p>
          <a:p>
            <a:r>
              <a:rPr lang="en-US" dirty="0"/>
              <a:t>The contracts must pass each test and in that way assurance is gained about the contract.</a:t>
            </a:r>
          </a:p>
          <a:p>
            <a:r>
              <a:rPr lang="en-US" dirty="0"/>
              <a:t>That also means that when </a:t>
            </a:r>
            <a:r>
              <a:rPr lang="en-US" dirty="0" err="1"/>
              <a:t>Dafny</a:t>
            </a:r>
            <a:r>
              <a:rPr lang="en-US" dirty="0"/>
              <a:t> proves the code implements the contract, that proof has greater meaning because there is assurance that the contract is meaningful.</a:t>
            </a:r>
          </a:p>
          <a:p>
            <a:endParaRPr lang="en-US" dirty="0"/>
          </a:p>
          <a:p>
            <a:r>
              <a:rPr lang="en-US" dirty="0"/>
              <a:t>As an added benefit, </a:t>
            </a:r>
            <a:r>
              <a:rPr lang="en-US" dirty="0" err="1"/>
              <a:t>Dafny</a:t>
            </a:r>
            <a:r>
              <a:rPr lang="en-US" dirty="0"/>
              <a:t> can cross-compile the tests to the target environment, and those same tests can be used with the actual environment implementations to build assurance in the cross-compiled implementation.</a:t>
            </a:r>
          </a:p>
          <a:p>
            <a:r>
              <a:rPr lang="en-US" dirty="0"/>
              <a:t>These tests are needed regardless since </a:t>
            </a:r>
            <a:r>
              <a:rPr lang="en-US" dirty="0" err="1"/>
              <a:t>Dafny</a:t>
            </a:r>
            <a:r>
              <a:rPr lang="en-US" dirty="0"/>
              <a:t> provides no assurance that the cross-compiled code preserves the meaning of its </a:t>
            </a:r>
            <a:r>
              <a:rPr lang="en-US" dirty="0" err="1"/>
              <a:t>Dafny</a:t>
            </a:r>
            <a:r>
              <a:rPr lang="en-US" dirty="0"/>
              <a:t> implementation.</a:t>
            </a:r>
          </a:p>
          <a:p>
            <a:r>
              <a:rPr lang="en-US" dirty="0"/>
              <a:t>That assurance can only come from elsewhere.</a:t>
            </a:r>
          </a:p>
          <a:p>
            <a:endParaRPr lang="en-US" dirty="0"/>
          </a:p>
          <a:p>
            <a:r>
              <a:rPr lang="en-US" dirty="0"/>
              <a:t>Click</a:t>
            </a:r>
          </a:p>
          <a:p>
            <a:endParaRPr lang="en-US" dirty="0"/>
          </a:p>
          <a:p>
            <a:r>
              <a:rPr lang="en-US" dirty="0"/>
              <a:t>For this to work though, </a:t>
            </a:r>
            <a:r>
              <a:rPr lang="en-US" dirty="0" err="1"/>
              <a:t>Dafny</a:t>
            </a:r>
            <a:r>
              <a:rPr lang="en-US" dirty="0"/>
              <a:t> needs a test framework.</a:t>
            </a:r>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15</a:t>
            </a:fld>
            <a:endParaRPr lang="en-US"/>
          </a:p>
        </p:txBody>
      </p:sp>
    </p:spTree>
    <p:extLst>
      <p:ext uri="{BB962C8B-B14F-4D97-AF65-F5344CB8AC3E}">
        <p14:creationId xmlns:p14="http://schemas.microsoft.com/office/powerpoint/2010/main" val="41503899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Black box input partitioning, or also known as </a:t>
            </a:r>
            <a:r>
              <a:rPr lang="en-US" dirty="0" err="1"/>
              <a:t>equivalenc</a:t>
            </a:r>
            <a:r>
              <a:rPr lang="en-US" dirty="0"/>
              <a:t> partitioning, must give bad input  on each equivalent bad partition, and it must give one good input for each equivalent partition.</a:t>
            </a:r>
          </a:p>
          <a:p>
            <a:r>
              <a:rPr lang="en-US" dirty="0"/>
              <a:t>That creates two tests for the ID Station based on its contract.</a:t>
            </a:r>
          </a:p>
          <a:p>
            <a:r>
              <a:rPr lang="en-US" dirty="0"/>
              <a:t>The first violates the run-time check. </a:t>
            </a:r>
          </a:p>
          <a:p>
            <a:r>
              <a:rPr lang="en-US" dirty="0"/>
              <a:t>It tests to see if the system halts on bad input.</a:t>
            </a:r>
          </a:p>
          <a:p>
            <a:r>
              <a:rPr lang="en-US" dirty="0"/>
              <a:t>The second gives a single good input to cover its one partition.</a:t>
            </a:r>
          </a:p>
          <a:p>
            <a:r>
              <a:rPr lang="en-US" dirty="0"/>
              <a:t>Notice that here we are not providing tests that consider the any structure of the decisions in the contract. </a:t>
            </a:r>
          </a:p>
          <a:p>
            <a:r>
              <a:rPr lang="en-US" dirty="0"/>
              <a:t>Pure black-box at this point. </a:t>
            </a:r>
          </a:p>
          <a:p>
            <a:endParaRPr lang="en-US" dirty="0"/>
          </a:p>
          <a:p>
            <a:r>
              <a:rPr lang="en-US" dirty="0"/>
              <a:t>So there are two tests for the contract.</a:t>
            </a:r>
          </a:p>
          <a:p>
            <a:r>
              <a:rPr lang="en-US" dirty="0"/>
              <a:t>Lets write these tests by first defining the input.</a:t>
            </a:r>
          </a:p>
        </p:txBody>
      </p:sp>
      <p:sp>
        <p:nvSpPr>
          <p:cNvPr id="4" name="Slide Number Placeholder 3"/>
          <p:cNvSpPr>
            <a:spLocks noGrp="1"/>
          </p:cNvSpPr>
          <p:nvPr>
            <p:ph type="sldNum" sz="quarter" idx="5"/>
          </p:nvPr>
        </p:nvSpPr>
        <p:spPr/>
        <p:txBody>
          <a:bodyPr/>
          <a:lstStyle/>
          <a:p>
            <a:fld id="{B3D2BF4F-E3AF-5248-96A3-2078013EDC44}" type="slidenum">
              <a:rPr lang="en-US" smtClean="0"/>
              <a:t>16</a:t>
            </a:fld>
            <a:endParaRPr lang="en-US"/>
          </a:p>
        </p:txBody>
      </p:sp>
    </p:spTree>
    <p:extLst>
      <p:ext uri="{BB962C8B-B14F-4D97-AF65-F5344CB8AC3E}">
        <p14:creationId xmlns:p14="http://schemas.microsoft.com/office/powerpoint/2010/main" val="12724876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Dafny</a:t>
            </a:r>
            <a:r>
              <a:rPr lang="en-US" dirty="0"/>
              <a:t> may or may not define a zero argument constructor.</a:t>
            </a:r>
          </a:p>
          <a:p>
            <a:r>
              <a:rPr lang="en-US" dirty="0"/>
              <a:t>The </a:t>
            </a:r>
            <a:r>
              <a:rPr lang="en-US" dirty="0" err="1"/>
              <a:t>Dafny</a:t>
            </a:r>
            <a:r>
              <a:rPr lang="en-US" dirty="0"/>
              <a:t> compiler though always creates a zero argument constructor in the runtime.</a:t>
            </a:r>
          </a:p>
          <a:p>
            <a:r>
              <a:rPr lang="en-US" dirty="0"/>
              <a:t>To work around the possibly missing constructor in the test framework, a new function is introduced to create a fresh instance of the ID station.</a:t>
            </a:r>
          </a:p>
          <a:p>
            <a:r>
              <a:rPr lang="en-US" dirty="0"/>
              <a:t>“fresh” uses that zero argument constructor in the target runtime to return the new instance.</a:t>
            </a:r>
          </a:p>
          <a:p>
            <a:r>
              <a:rPr lang="en-US" dirty="0"/>
              <a:t>But in </a:t>
            </a:r>
            <a:r>
              <a:rPr lang="en-US" dirty="0" err="1"/>
              <a:t>Dafny</a:t>
            </a:r>
            <a:r>
              <a:rPr lang="en-US" dirty="0"/>
              <a:t>, only the contract matters, and here, the contract simply says it’s a fresh instance.</a:t>
            </a:r>
          </a:p>
          <a:p>
            <a:r>
              <a:rPr lang="en-US" dirty="0"/>
              <a:t>No implementation required!</a:t>
            </a:r>
          </a:p>
          <a:p>
            <a:r>
              <a:rPr lang="en-US" dirty="0" err="1"/>
              <a:t>Dafny</a:t>
            </a:r>
            <a:r>
              <a:rPr lang="en-US" dirty="0"/>
              <a:t> only needs the contract for its reasoning and relies on no constructor.</a:t>
            </a:r>
          </a:p>
          <a:p>
            <a:endParaRPr lang="en-US" dirty="0"/>
          </a:p>
          <a:p>
            <a:r>
              <a:rPr lang="en-US" dirty="0"/>
              <a:t>Fresh is how an </a:t>
            </a:r>
            <a:r>
              <a:rPr lang="en-US" dirty="0" err="1"/>
              <a:t>instace</a:t>
            </a:r>
            <a:r>
              <a:rPr lang="en-US" dirty="0"/>
              <a:t> of the object under test is created in </a:t>
            </a:r>
            <a:r>
              <a:rPr lang="en-US" dirty="0" err="1"/>
              <a:t>dafny</a:t>
            </a:r>
            <a:r>
              <a:rPr lang="en-US" dirty="0"/>
              <a:t>.</a:t>
            </a:r>
          </a:p>
        </p:txBody>
      </p:sp>
      <p:sp>
        <p:nvSpPr>
          <p:cNvPr id="4" name="Slide Number Placeholder 3"/>
          <p:cNvSpPr>
            <a:spLocks noGrp="1"/>
          </p:cNvSpPr>
          <p:nvPr>
            <p:ph type="sldNum" sz="quarter" idx="5"/>
          </p:nvPr>
        </p:nvSpPr>
        <p:spPr/>
        <p:txBody>
          <a:bodyPr/>
          <a:lstStyle/>
          <a:p>
            <a:fld id="{B3D2BF4F-E3AF-5248-96A3-2078013EDC44}" type="slidenum">
              <a:rPr lang="en-US" smtClean="0"/>
              <a:t>17</a:t>
            </a:fld>
            <a:endParaRPr lang="en-US"/>
          </a:p>
        </p:txBody>
      </p:sp>
    </p:spTree>
    <p:extLst>
      <p:ext uri="{BB962C8B-B14F-4D97-AF65-F5344CB8AC3E}">
        <p14:creationId xmlns:p14="http://schemas.microsoft.com/office/powerpoint/2010/main" val="36469492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other inputs are different thought because these are not intended to be accessed other than through the interface.</a:t>
            </a:r>
          </a:p>
          <a:p>
            <a:r>
              <a:rPr lang="en-US" dirty="0"/>
              <a:t>For this, the test framework provides “mock”.</a:t>
            </a:r>
          </a:p>
          <a:p>
            <a:endParaRPr lang="en-US" dirty="0"/>
          </a:p>
          <a:p>
            <a:r>
              <a:rPr lang="en-US" dirty="0"/>
              <a:t>A mock can define behaviors on the interface and has no internal visible state.</a:t>
            </a:r>
          </a:p>
          <a:p>
            <a:r>
              <a:rPr lang="en-US" dirty="0"/>
              <a:t>A mock is 100% opaque to </a:t>
            </a:r>
            <a:r>
              <a:rPr lang="en-US" dirty="0" err="1"/>
              <a:t>Dafny</a:t>
            </a:r>
            <a:r>
              <a:rPr lang="en-US" dirty="0"/>
              <a:t>.</a:t>
            </a:r>
          </a:p>
          <a:p>
            <a:endParaRPr lang="en-US" dirty="0"/>
          </a:p>
          <a:p>
            <a:r>
              <a:rPr lang="en-US" dirty="0"/>
              <a:t>Here the mocks are used to create instances of the security clearance, the token, and the scanned fingerprint.</a:t>
            </a:r>
          </a:p>
          <a:p>
            <a:endParaRPr lang="en-US" dirty="0"/>
          </a:p>
          <a:p>
            <a:r>
              <a:rPr lang="en-US" dirty="0"/>
              <a:t>These are the inputs for the first test.</a:t>
            </a:r>
          </a:p>
          <a:p>
            <a:endParaRPr lang="en-US" dirty="0"/>
          </a:p>
          <a:p>
            <a:r>
              <a:rPr lang="en-US" dirty="0"/>
              <a:t>Notice that no other behavior is defined for the mocks.</a:t>
            </a:r>
          </a:p>
          <a:p>
            <a:r>
              <a:rPr lang="en-US" dirty="0"/>
              <a:t>The default behavior is unconstrained.</a:t>
            </a:r>
          </a:p>
          <a:p>
            <a:r>
              <a:rPr lang="en-US" dirty="0"/>
              <a:t>The interfaces can return anything.</a:t>
            </a:r>
          </a:p>
          <a:p>
            <a:endParaRPr lang="en-US" dirty="0"/>
          </a:p>
          <a:p>
            <a:r>
              <a:rPr lang="en-US" dirty="0"/>
              <a:t>As this test is for bad input, the inputs only need to exist.</a:t>
            </a:r>
          </a:p>
          <a:p>
            <a:r>
              <a:rPr lang="en-US" dirty="0"/>
              <a:t>They do not need to do anything.</a:t>
            </a:r>
          </a:p>
        </p:txBody>
      </p:sp>
      <p:sp>
        <p:nvSpPr>
          <p:cNvPr id="4" name="Slide Number Placeholder 3"/>
          <p:cNvSpPr>
            <a:spLocks noGrp="1"/>
          </p:cNvSpPr>
          <p:nvPr>
            <p:ph type="sldNum" sz="quarter" idx="5"/>
          </p:nvPr>
        </p:nvSpPr>
        <p:spPr/>
        <p:txBody>
          <a:bodyPr/>
          <a:lstStyle/>
          <a:p>
            <a:fld id="{B3D2BF4F-E3AF-5248-96A3-2078013EDC44}" type="slidenum">
              <a:rPr lang="en-US" smtClean="0"/>
              <a:t>18</a:t>
            </a:fld>
            <a:endParaRPr lang="en-US"/>
          </a:p>
        </p:txBody>
      </p:sp>
    </p:spTree>
    <p:extLst>
      <p:ext uri="{BB962C8B-B14F-4D97-AF65-F5344CB8AC3E}">
        <p14:creationId xmlns:p14="http://schemas.microsoft.com/office/powerpoint/2010/main" val="8831221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bad input test in only for the runtime.</a:t>
            </a:r>
          </a:p>
          <a:p>
            <a:r>
              <a:rPr lang="en-US" dirty="0"/>
              <a:t>There is really nothing for </a:t>
            </a:r>
            <a:r>
              <a:rPr lang="en-US" dirty="0" err="1"/>
              <a:t>Dafny</a:t>
            </a:r>
            <a:r>
              <a:rPr lang="en-US" dirty="0"/>
              <a:t> to prove.</a:t>
            </a:r>
          </a:p>
          <a:p>
            <a:endParaRPr lang="en-US" dirty="0"/>
          </a:p>
          <a:p>
            <a:r>
              <a:rPr lang="en-US" dirty="0"/>
              <a:t>The “halts” annotation indicates the runtime nature of the test.</a:t>
            </a:r>
          </a:p>
          <a:p>
            <a:endParaRPr lang="en-US" dirty="0"/>
          </a:p>
          <a:p>
            <a:r>
              <a:rPr lang="en-US" dirty="0"/>
              <a:t>The test itself uses the environment methods to get a fresh instance of ID station.</a:t>
            </a:r>
          </a:p>
          <a:p>
            <a:r>
              <a:rPr lang="en-US" dirty="0"/>
              <a:t>Set the state of the test object.</a:t>
            </a:r>
          </a:p>
          <a:p>
            <a:endParaRPr lang="en-US" dirty="0"/>
          </a:p>
          <a:p>
            <a:r>
              <a:rPr lang="en-US" dirty="0"/>
              <a:t>Create the mocks for the other inputs.</a:t>
            </a:r>
          </a:p>
          <a:p>
            <a:endParaRPr lang="en-US" dirty="0"/>
          </a:p>
          <a:p>
            <a:r>
              <a:rPr lang="en-US" dirty="0"/>
              <a:t>And make the call to the interface.</a:t>
            </a:r>
          </a:p>
          <a:p>
            <a:endParaRPr lang="en-US" dirty="0"/>
          </a:p>
          <a:p>
            <a:r>
              <a:rPr lang="en-US" dirty="0"/>
              <a:t>Although there is nothing for </a:t>
            </a:r>
            <a:r>
              <a:rPr lang="en-US" dirty="0" err="1"/>
              <a:t>Dafny</a:t>
            </a:r>
            <a:r>
              <a:rPr lang="en-US" dirty="0"/>
              <a:t> to prove, the test is in </a:t>
            </a:r>
            <a:r>
              <a:rPr lang="en-US" dirty="0" err="1"/>
              <a:t>Dafny</a:t>
            </a:r>
            <a:r>
              <a:rPr lang="en-US" dirty="0"/>
              <a:t> so all the tests are in one place in a common framework.</a:t>
            </a:r>
          </a:p>
        </p:txBody>
      </p:sp>
      <p:sp>
        <p:nvSpPr>
          <p:cNvPr id="4" name="Slide Number Placeholder 3"/>
          <p:cNvSpPr>
            <a:spLocks noGrp="1"/>
          </p:cNvSpPr>
          <p:nvPr>
            <p:ph type="sldNum" sz="quarter" idx="5"/>
          </p:nvPr>
        </p:nvSpPr>
        <p:spPr/>
        <p:txBody>
          <a:bodyPr/>
          <a:lstStyle/>
          <a:p>
            <a:fld id="{B3D2BF4F-E3AF-5248-96A3-2078013EDC44}" type="slidenum">
              <a:rPr lang="en-US" smtClean="0"/>
              <a:t>19</a:t>
            </a:fld>
            <a:endParaRPr lang="en-US"/>
          </a:p>
        </p:txBody>
      </p:sp>
    </p:spTree>
    <p:extLst>
      <p:ext uri="{BB962C8B-B14F-4D97-AF65-F5344CB8AC3E}">
        <p14:creationId xmlns:p14="http://schemas.microsoft.com/office/powerpoint/2010/main" val="1818817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Computing in all forms is increasingly prevalent in most, if not all, activities of daily life.</a:t>
            </a:r>
          </a:p>
          <a:p>
            <a:r>
              <a:rPr lang="en-US" dirty="0"/>
              <a:t>The complexity of computing systems, as they become more tightly integrated with one another, and the users that rely on them, means that there is real risk for emergent unexpected behavior.</a:t>
            </a:r>
          </a:p>
          <a:p>
            <a:r>
              <a:rPr lang="en-US" dirty="0"/>
              <a:t>This risk is especially true as much of the computing is in the cloud where live updates, unbeknownst to the user, is very common.</a:t>
            </a:r>
          </a:p>
          <a:p>
            <a:r>
              <a:rPr lang="en-US" dirty="0"/>
              <a:t>The sheer pervasiveness of computing means that any disruption in service can have disproportionate harm on stake holder, and that harm can be in reputation, capitol, security, safety, health, etc.</a:t>
            </a:r>
          </a:p>
          <a:p>
            <a:r>
              <a:rPr lang="en-US" dirty="0"/>
              <a:t>Computing in society is reaching a point where these systems cannot, must not, should not, fail.</a:t>
            </a:r>
          </a:p>
          <a:p>
            <a:r>
              <a:rPr lang="en-US" dirty="0"/>
              <a:t>As such, when designing critical systems, assurance is as important in the engineering process as the actual product being developed.</a:t>
            </a:r>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a:t>
            </a:fld>
            <a:endParaRPr lang="en-US"/>
          </a:p>
        </p:txBody>
      </p:sp>
    </p:spTree>
    <p:extLst>
      <p:ext uri="{BB962C8B-B14F-4D97-AF65-F5344CB8AC3E}">
        <p14:creationId xmlns:p14="http://schemas.microsoft.com/office/powerpoint/2010/main" val="19799244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Test 2 is much more interesting.</a:t>
            </a:r>
          </a:p>
          <a:p>
            <a:r>
              <a:rPr lang="en-US" dirty="0"/>
              <a:t>Here the token must get a finger print that it does not certify.</a:t>
            </a:r>
          </a:p>
          <a:p>
            <a:r>
              <a:rPr lang="en-US" dirty="0"/>
              <a:t>The “mock” is used to define that behavior with a contract.</a:t>
            </a:r>
          </a:p>
          <a:p>
            <a:r>
              <a:rPr lang="en-US" dirty="0"/>
              <a:t>The token in still a fresh instance to </a:t>
            </a:r>
            <a:r>
              <a:rPr lang="en-US" dirty="0" err="1"/>
              <a:t>Dafny</a:t>
            </a:r>
            <a:r>
              <a:rPr lang="en-US" dirty="0"/>
              <a:t> (otherwise </a:t>
            </a:r>
            <a:r>
              <a:rPr lang="en-US" dirty="0" err="1"/>
              <a:t>Dafny</a:t>
            </a:r>
            <a:r>
              <a:rPr lang="en-US" dirty="0"/>
              <a:t> thinks it is an alias)</a:t>
            </a:r>
          </a:p>
          <a:p>
            <a:r>
              <a:rPr lang="en-US" dirty="0"/>
              <a:t>But unlike before, it’s interface behavior is defined in accordance with the test inputs.</a:t>
            </a:r>
          </a:p>
          <a:p>
            <a:r>
              <a:rPr lang="en-US" dirty="0"/>
              <a:t>The </a:t>
            </a:r>
            <a:r>
              <a:rPr lang="en-US" dirty="0" err="1"/>
              <a:t>cantract</a:t>
            </a:r>
            <a:r>
              <a:rPr lang="en-US" dirty="0"/>
              <a:t> says that no matter what the fingerprint, the token does not certify.</a:t>
            </a:r>
          </a:p>
          <a:p>
            <a:endParaRPr lang="en-US" dirty="0"/>
          </a:p>
          <a:p>
            <a:r>
              <a:rPr lang="en-US" dirty="0"/>
              <a:t>Any abstracted environment input can be have behavior “mocked” in this way.</a:t>
            </a:r>
          </a:p>
          <a:p>
            <a:endParaRPr lang="en-US" dirty="0"/>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20</a:t>
            </a:fld>
            <a:endParaRPr lang="en-US"/>
          </a:p>
        </p:txBody>
      </p:sp>
    </p:spTree>
    <p:extLst>
      <p:ext uri="{BB962C8B-B14F-4D97-AF65-F5344CB8AC3E}">
        <p14:creationId xmlns:p14="http://schemas.microsoft.com/office/powerpoint/2010/main" val="6248193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test here is a little more complicated.</a:t>
            </a:r>
          </a:p>
          <a:p>
            <a:endParaRPr lang="en-US" dirty="0"/>
          </a:p>
          <a:p>
            <a:r>
              <a:rPr lang="en-US" dirty="0"/>
              <a:t>As before, the fresh and mock contracts are used to defined the test subject and its inputs.</a:t>
            </a:r>
          </a:p>
          <a:p>
            <a:r>
              <a:rPr lang="en-US" dirty="0"/>
              <a:t>Different from before though is that the ID station uses one of its constructors rather than have the test set the fields directly.</a:t>
            </a:r>
          </a:p>
          <a:p>
            <a:r>
              <a:rPr lang="en-US" dirty="0"/>
              <a:t>Either approach is fine---its to the discretion of the designer, or the test, to determine which is preferred.</a:t>
            </a:r>
          </a:p>
          <a:p>
            <a:endParaRPr lang="en-US" dirty="0"/>
          </a:p>
          <a:p>
            <a:r>
              <a:rPr lang="en-US" dirty="0"/>
              <a:t>After the call, </a:t>
            </a:r>
            <a:r>
              <a:rPr lang="en-US" dirty="0" err="1"/>
              <a:t>Dafny</a:t>
            </a:r>
            <a:r>
              <a:rPr lang="en-US" dirty="0"/>
              <a:t> proves the expected output values.</a:t>
            </a:r>
          </a:p>
          <a:p>
            <a:r>
              <a:rPr lang="en-US" dirty="0"/>
              <a:t>In this example, the alarm is expected to be true, and access is expected to be false.</a:t>
            </a:r>
          </a:p>
          <a:p>
            <a:endParaRPr lang="en-US" dirty="0"/>
          </a:p>
          <a:p>
            <a:r>
              <a:rPr lang="en-US" dirty="0"/>
              <a:t>The ID station should alarm with a fingerprint that does not certify with the token, stolen credentials, and it should not grant access to the enclave.</a:t>
            </a:r>
          </a:p>
          <a:p>
            <a:endParaRPr lang="en-US" dirty="0"/>
          </a:p>
          <a:p>
            <a:r>
              <a:rPr lang="en-US" dirty="0" err="1"/>
              <a:t>Dafny</a:t>
            </a:r>
            <a:r>
              <a:rPr lang="en-US" dirty="0"/>
              <a:t> proves these assertions using only the contracts for the method calls. </a:t>
            </a:r>
          </a:p>
          <a:p>
            <a:r>
              <a:rPr lang="en-US" dirty="0"/>
              <a:t>Nothing else.</a:t>
            </a:r>
          </a:p>
          <a:p>
            <a:endParaRPr lang="en-US" dirty="0"/>
          </a:p>
          <a:p>
            <a:r>
              <a:rPr lang="en-US" dirty="0"/>
              <a:t>Here is why it becomes important to be sure the contracts include needed details for the proof, and they say what is expected.</a:t>
            </a:r>
          </a:p>
        </p:txBody>
      </p:sp>
      <p:sp>
        <p:nvSpPr>
          <p:cNvPr id="4" name="Slide Number Placeholder 3"/>
          <p:cNvSpPr>
            <a:spLocks noGrp="1"/>
          </p:cNvSpPr>
          <p:nvPr>
            <p:ph type="sldNum" sz="quarter" idx="5"/>
          </p:nvPr>
        </p:nvSpPr>
        <p:spPr/>
        <p:txBody>
          <a:bodyPr/>
          <a:lstStyle/>
          <a:p>
            <a:fld id="{B3D2BF4F-E3AF-5248-96A3-2078013EDC44}" type="slidenum">
              <a:rPr lang="en-US" smtClean="0"/>
              <a:t>21</a:t>
            </a:fld>
            <a:endParaRPr lang="en-US"/>
          </a:p>
        </p:txBody>
      </p:sp>
    </p:spTree>
    <p:extLst>
      <p:ext uri="{BB962C8B-B14F-4D97-AF65-F5344CB8AC3E}">
        <p14:creationId xmlns:p14="http://schemas.microsoft.com/office/powerpoint/2010/main" val="7642110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assertions library is given for familiarity to the designer.</a:t>
            </a:r>
          </a:p>
          <a:p>
            <a:r>
              <a:rPr lang="en-US" dirty="0"/>
              <a:t>It </a:t>
            </a:r>
            <a:r>
              <a:rPr lang="en-US" dirty="0" err="1"/>
              <a:t>mimicks</a:t>
            </a:r>
            <a:r>
              <a:rPr lang="en-US" dirty="0"/>
              <a:t> a minimal, but common, set of assertions to better covey the expectation of the test.</a:t>
            </a:r>
          </a:p>
          <a:p>
            <a:r>
              <a:rPr lang="en-US" dirty="0"/>
              <a:t>To be sure, these are not needed as </a:t>
            </a:r>
            <a:r>
              <a:rPr lang="en-US" dirty="0" err="1"/>
              <a:t>dafny</a:t>
            </a:r>
            <a:r>
              <a:rPr lang="en-US" dirty="0"/>
              <a:t> provides a general “assert” statement.</a:t>
            </a:r>
          </a:p>
          <a:p>
            <a:r>
              <a:rPr lang="en-US" dirty="0"/>
              <a:t>They are included because they make the test look like a test.</a:t>
            </a:r>
          </a:p>
          <a:p>
            <a:endParaRPr lang="en-US" dirty="0"/>
          </a:p>
          <a:p>
            <a:r>
              <a:rPr lang="en-US" dirty="0"/>
              <a:t>Here </a:t>
            </a:r>
            <a:r>
              <a:rPr lang="en-US" dirty="0" err="1"/>
              <a:t>dafny</a:t>
            </a:r>
            <a:r>
              <a:rPr lang="en-US" dirty="0"/>
              <a:t> checks that the precondition is met for each expected value.</a:t>
            </a:r>
          </a:p>
        </p:txBody>
      </p:sp>
      <p:sp>
        <p:nvSpPr>
          <p:cNvPr id="4" name="Slide Number Placeholder 3"/>
          <p:cNvSpPr>
            <a:spLocks noGrp="1"/>
          </p:cNvSpPr>
          <p:nvPr>
            <p:ph type="sldNum" sz="quarter" idx="5"/>
          </p:nvPr>
        </p:nvSpPr>
        <p:spPr/>
        <p:txBody>
          <a:bodyPr/>
          <a:lstStyle/>
          <a:p>
            <a:fld id="{B3D2BF4F-E3AF-5248-96A3-2078013EDC44}" type="slidenum">
              <a:rPr lang="en-US" smtClean="0"/>
              <a:t>22</a:t>
            </a:fld>
            <a:endParaRPr lang="en-US"/>
          </a:p>
        </p:txBody>
      </p:sp>
    </p:spTree>
    <p:extLst>
      <p:ext uri="{BB962C8B-B14F-4D97-AF65-F5344CB8AC3E}">
        <p14:creationId xmlns:p14="http://schemas.microsoft.com/office/powerpoint/2010/main" val="37003292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already test inputs defined for the first test.</a:t>
            </a:r>
          </a:p>
          <a:p>
            <a:r>
              <a:rPr lang="en-US" dirty="0"/>
              <a:t>This input is borrowed from the black-box test.</a:t>
            </a:r>
          </a:p>
          <a:p>
            <a:endParaRPr lang="en-US" dirty="0"/>
          </a:p>
          <a:p>
            <a:r>
              <a:rPr lang="en-US" dirty="0"/>
              <a:t>The other two tests illustrate even more complex mock behavior.</a:t>
            </a:r>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23</a:t>
            </a:fld>
            <a:endParaRPr lang="en-US"/>
          </a:p>
        </p:txBody>
      </p:sp>
    </p:spTree>
    <p:extLst>
      <p:ext uri="{BB962C8B-B14F-4D97-AF65-F5344CB8AC3E}">
        <p14:creationId xmlns:p14="http://schemas.microsoft.com/office/powerpoint/2010/main" val="19109347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25</a:t>
            </a:fld>
            <a:endParaRPr lang="en-US"/>
          </a:p>
        </p:txBody>
      </p:sp>
    </p:spTree>
    <p:extLst>
      <p:ext uri="{BB962C8B-B14F-4D97-AF65-F5344CB8AC3E}">
        <p14:creationId xmlns:p14="http://schemas.microsoft.com/office/powerpoint/2010/main" val="22924127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26</a:t>
            </a:fld>
            <a:endParaRPr lang="en-US"/>
          </a:p>
        </p:txBody>
      </p:sp>
    </p:spTree>
    <p:extLst>
      <p:ext uri="{BB962C8B-B14F-4D97-AF65-F5344CB8AC3E}">
        <p14:creationId xmlns:p14="http://schemas.microsoft.com/office/powerpoint/2010/main" val="3134648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27</a:t>
            </a:fld>
            <a:endParaRPr lang="en-US"/>
          </a:p>
        </p:txBody>
      </p:sp>
    </p:spTree>
    <p:extLst>
      <p:ext uri="{BB962C8B-B14F-4D97-AF65-F5344CB8AC3E}">
        <p14:creationId xmlns:p14="http://schemas.microsoft.com/office/powerpoint/2010/main" val="507207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28</a:t>
            </a:fld>
            <a:endParaRPr lang="en-US"/>
          </a:p>
        </p:txBody>
      </p:sp>
    </p:spTree>
    <p:extLst>
      <p:ext uri="{BB962C8B-B14F-4D97-AF65-F5344CB8AC3E}">
        <p14:creationId xmlns:p14="http://schemas.microsoft.com/office/powerpoint/2010/main" val="12679132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29</a:t>
            </a:fld>
            <a:endParaRPr lang="en-US"/>
          </a:p>
        </p:txBody>
      </p:sp>
    </p:spTree>
    <p:extLst>
      <p:ext uri="{BB962C8B-B14F-4D97-AF65-F5344CB8AC3E}">
        <p14:creationId xmlns:p14="http://schemas.microsoft.com/office/powerpoint/2010/main" val="16500987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30</a:t>
            </a:fld>
            <a:endParaRPr lang="en-US"/>
          </a:p>
        </p:txBody>
      </p:sp>
    </p:spTree>
    <p:extLst>
      <p:ext uri="{BB962C8B-B14F-4D97-AF65-F5344CB8AC3E}">
        <p14:creationId xmlns:p14="http://schemas.microsoft.com/office/powerpoint/2010/main" val="15844128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Assurance is commonly a process oriented checklist built around documenting requirements, tests, test artifacts, and code reviews.</a:t>
            </a:r>
          </a:p>
          <a:p>
            <a:r>
              <a:rPr lang="en-US" dirty="0"/>
              <a:t>These methods, though rigorous, do not guarantee behavior under any input.</a:t>
            </a:r>
          </a:p>
          <a:p>
            <a:r>
              <a:rPr lang="en-US" dirty="0"/>
              <a:t>These methods also struggle to reason about compositional behavior that may arise from a combination of unexpected inputs and timing.</a:t>
            </a:r>
          </a:p>
          <a:p>
            <a:r>
              <a:rPr lang="en-US" dirty="0"/>
              <a:t>Rather they rely on a variety of sampling techniques of the input space and coverage techniques to argue in the assurance that some reasonable sampling effort has been made to show correct functionality in general.</a:t>
            </a:r>
          </a:p>
          <a:p>
            <a:r>
              <a:rPr lang="en-US" dirty="0"/>
              <a:t>These methods have proven effective but may not be sufficient for a world where computing is ubiquitous in most activities of daily life.</a:t>
            </a:r>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3</a:t>
            </a:fld>
            <a:endParaRPr lang="en-US"/>
          </a:p>
        </p:txBody>
      </p:sp>
    </p:spTree>
    <p:extLst>
      <p:ext uri="{BB962C8B-B14F-4D97-AF65-F5344CB8AC3E}">
        <p14:creationId xmlns:p14="http://schemas.microsoft.com/office/powerpoint/2010/main" val="28960885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3D2BF4F-E3AF-5248-96A3-2078013EDC44}" type="slidenum">
              <a:rPr lang="en-US" smtClean="0"/>
              <a:t>31</a:t>
            </a:fld>
            <a:endParaRPr lang="en-US"/>
          </a:p>
        </p:txBody>
      </p:sp>
    </p:spTree>
    <p:extLst>
      <p:ext uri="{BB962C8B-B14F-4D97-AF65-F5344CB8AC3E}">
        <p14:creationId xmlns:p14="http://schemas.microsoft.com/office/powerpoint/2010/main" val="40998931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things on the future work bucket:</a:t>
            </a:r>
          </a:p>
          <a:p>
            <a:endParaRPr lang="en-US" dirty="0"/>
          </a:p>
          <a:p>
            <a:pPr marL="171450" indent="-171450">
              <a:buFont typeface="Arial" panose="020B0604020202020204" pitchFamily="34" charset="0"/>
              <a:buChar char="•"/>
            </a:pPr>
            <a:r>
              <a:rPr lang="en-US" dirty="0" err="1"/>
              <a:t>Dafny</a:t>
            </a:r>
            <a:r>
              <a:rPr lang="en-US" dirty="0"/>
              <a:t> proves out “halt” tests (need some way to create and pass lambda functions or wrap things in option types-—in any case, there is no way to say check if this method throws)</a:t>
            </a:r>
          </a:p>
          <a:p>
            <a:pPr marL="171450" indent="-171450">
              <a:buFont typeface="Arial" panose="020B0604020202020204" pitchFamily="34" charset="0"/>
              <a:buChar char="•"/>
            </a:pPr>
            <a:r>
              <a:rPr lang="en-US" dirty="0"/>
              <a:t>Similar to the previous, create a verify interface for </a:t>
            </a:r>
            <a:r>
              <a:rPr lang="en-US" dirty="0" err="1"/>
              <a:t>Dafny</a:t>
            </a:r>
            <a:r>
              <a:rPr lang="en-US" dirty="0"/>
              <a:t> to check interactions on Mocks: how many times is an interface called? Would only work at runtime (maybe).</a:t>
            </a:r>
          </a:p>
          <a:p>
            <a:pPr marL="171450" indent="-171450">
              <a:buFont typeface="Arial" panose="020B0604020202020204" pitchFamily="34" charset="0"/>
              <a:buChar char="•"/>
            </a:pPr>
            <a:r>
              <a:rPr lang="en-US" dirty="0"/>
              <a:t>Make writing tests and mocks less verbose (tedious right now…)</a:t>
            </a:r>
          </a:p>
          <a:p>
            <a:pPr marL="171450" indent="-171450">
              <a:buFont typeface="Arial" panose="020B0604020202020204" pitchFamily="34" charset="0"/>
              <a:buChar char="•"/>
            </a:pPr>
            <a:r>
              <a:rPr lang="en-US" dirty="0"/>
              <a:t>Contracts are contextual, meaning they need to say different things in different places. It would be nice if it were possible to specify _which_ contract to use in a calling context.</a:t>
            </a:r>
          </a:p>
          <a:p>
            <a:pPr marL="171450" indent="-171450">
              <a:buFont typeface="Arial" panose="020B0604020202020204" pitchFamily="34" charset="0"/>
              <a:buChar char="•"/>
            </a:pPr>
            <a:r>
              <a:rPr lang="en-US" dirty="0"/>
              <a:t>Traits make you copy the trait contract --- boo --- it would be nice that contract where inherited so it does not need to be changed _everywhere_</a:t>
            </a:r>
          </a:p>
        </p:txBody>
      </p:sp>
      <p:sp>
        <p:nvSpPr>
          <p:cNvPr id="4" name="Slide Number Placeholder 3"/>
          <p:cNvSpPr>
            <a:spLocks noGrp="1"/>
          </p:cNvSpPr>
          <p:nvPr>
            <p:ph type="sldNum" sz="quarter" idx="5"/>
          </p:nvPr>
        </p:nvSpPr>
        <p:spPr/>
        <p:txBody>
          <a:bodyPr/>
          <a:lstStyle/>
          <a:p>
            <a:fld id="{B3D2BF4F-E3AF-5248-96A3-2078013EDC44}" type="slidenum">
              <a:rPr lang="en-US" smtClean="0"/>
              <a:t>32</a:t>
            </a:fld>
            <a:endParaRPr lang="en-US"/>
          </a:p>
        </p:txBody>
      </p:sp>
    </p:spTree>
    <p:extLst>
      <p:ext uri="{BB962C8B-B14F-4D97-AF65-F5344CB8AC3E}">
        <p14:creationId xmlns:p14="http://schemas.microsoft.com/office/powerpoint/2010/main" val="3558879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Formal methods, with automated or manual reasoning, have long been argued to provide greater assurance on system behavior than traditional test methods.</a:t>
            </a:r>
          </a:p>
          <a:p>
            <a:r>
              <a:rPr lang="en-US" dirty="0"/>
              <a:t>With the many advances in automated reasoning, formal methods are slowly making inroads to becoming acceptable means for building assurance.</a:t>
            </a:r>
          </a:p>
          <a:p>
            <a:r>
              <a:rPr lang="en-US" dirty="0"/>
              <a:t>Standards for safety critical systems are even starting to recognize formal methods as suitable replacements for traditional requirements testing if the tools meet certain standards.</a:t>
            </a:r>
          </a:p>
          <a:p>
            <a:r>
              <a:rPr lang="en-US" dirty="0"/>
              <a:t>The long standing challenge to wide adoption of formal methods though is less about its utility and more about the expertise required to make them work.</a:t>
            </a:r>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4</a:t>
            </a:fld>
            <a:endParaRPr lang="en-US"/>
          </a:p>
        </p:txBody>
      </p:sp>
    </p:spTree>
    <p:extLst>
      <p:ext uri="{BB962C8B-B14F-4D97-AF65-F5344CB8AC3E}">
        <p14:creationId xmlns:p14="http://schemas.microsoft.com/office/powerpoint/2010/main" val="3053636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Dafny</a:t>
            </a:r>
            <a:r>
              <a:rPr lang="en-US" dirty="0"/>
              <a:t> is a system for formal reasoning that relies on Hoare logic to prove properties about a model of a program.</a:t>
            </a:r>
          </a:p>
          <a:p>
            <a:r>
              <a:rPr lang="en-US" dirty="0" err="1"/>
              <a:t>Dafny</a:t>
            </a:r>
            <a:r>
              <a:rPr lang="en-US" dirty="0"/>
              <a:t> provides a specification language to let the user state assumptions on input in the form of ”requires” and guarantees on outputs in the form of “ensures”.</a:t>
            </a:r>
          </a:p>
          <a:p>
            <a:r>
              <a:rPr lang="en-US" dirty="0"/>
              <a:t>This contract states what the method provides when the assumptions are met.</a:t>
            </a:r>
          </a:p>
          <a:p>
            <a:r>
              <a:rPr lang="en-US" dirty="0"/>
              <a:t>It is typically a declarative specification of “what” the method should do.</a:t>
            </a:r>
          </a:p>
          <a:p>
            <a:endParaRPr lang="en-US" dirty="0"/>
          </a:p>
          <a:p>
            <a:r>
              <a:rPr lang="en-US" dirty="0"/>
              <a:t>Click </a:t>
            </a:r>
          </a:p>
          <a:p>
            <a:endParaRPr lang="en-US" dirty="0"/>
          </a:p>
          <a:p>
            <a:r>
              <a:rPr lang="en-US" dirty="0" err="1"/>
              <a:t>Dafny</a:t>
            </a:r>
            <a:r>
              <a:rPr lang="en-US" dirty="0"/>
              <a:t> provides a separate implementation language to define “how” to accomplish the contract.</a:t>
            </a:r>
          </a:p>
          <a:p>
            <a:r>
              <a:rPr lang="en-US" dirty="0"/>
              <a:t>In this way, the “what” and “how” are two different different ways to say the same thing: one being declarative the other being imperative</a:t>
            </a:r>
          </a:p>
          <a:p>
            <a:r>
              <a:rPr lang="en-US" dirty="0"/>
              <a:t>That is by design, and can be frustrating to new users, but the intent is that in saying the same thing in two different, it is more likely that the intent of the method is correctly articulated.</a:t>
            </a:r>
          </a:p>
          <a:p>
            <a:endParaRPr lang="en-US" dirty="0"/>
          </a:p>
          <a:p>
            <a:r>
              <a:rPr lang="en-US" dirty="0"/>
              <a:t>Click</a:t>
            </a:r>
          </a:p>
          <a:p>
            <a:endParaRPr lang="en-US" dirty="0"/>
          </a:p>
          <a:p>
            <a:r>
              <a:rPr lang="en-US" dirty="0"/>
              <a:t>The requires, implementation, and ensures form a Hoare triple over which </a:t>
            </a:r>
            <a:r>
              <a:rPr lang="en-US" dirty="0" err="1"/>
              <a:t>Dafny</a:t>
            </a:r>
            <a:r>
              <a:rPr lang="en-US" dirty="0"/>
              <a:t> proves total correctness semi-automatically.</a:t>
            </a:r>
          </a:p>
          <a:p>
            <a:r>
              <a:rPr lang="en-US" dirty="0"/>
              <a:t>Total correctness means that the implementation meets the ensures when the input assumptions are true. </a:t>
            </a:r>
          </a:p>
          <a:p>
            <a:r>
              <a:rPr lang="en-US" dirty="0"/>
              <a:t>It also means that the method always terminates.</a:t>
            </a:r>
          </a:p>
          <a:p>
            <a:r>
              <a:rPr lang="en-US" dirty="0"/>
              <a:t>The proof is semi-automatic because there are times that </a:t>
            </a:r>
            <a:r>
              <a:rPr lang="en-US" dirty="0" err="1"/>
              <a:t>dafny’s</a:t>
            </a:r>
            <a:r>
              <a:rPr lang="en-US" dirty="0"/>
              <a:t> reasoning needs ”hints” for the proof in the form of lemmas.</a:t>
            </a:r>
          </a:p>
          <a:p>
            <a:r>
              <a:rPr lang="en-US" dirty="0"/>
              <a:t>But these lemmas have the form of contracts that are inserted in key locations in the implementation to help the reasoning along in proving the Hoare triple.</a:t>
            </a:r>
          </a:p>
          <a:p>
            <a:endParaRPr lang="en-US" dirty="0"/>
          </a:p>
          <a:p>
            <a:r>
              <a:rPr lang="en-US" dirty="0"/>
              <a:t>Click</a:t>
            </a:r>
          </a:p>
          <a:p>
            <a:endParaRPr lang="en-US" dirty="0"/>
          </a:p>
          <a:p>
            <a:r>
              <a:rPr lang="en-US" dirty="0"/>
              <a:t>In the end though, </a:t>
            </a:r>
            <a:r>
              <a:rPr lang="en-US" dirty="0" err="1"/>
              <a:t>Dafny</a:t>
            </a:r>
            <a:r>
              <a:rPr lang="en-US" dirty="0"/>
              <a:t> proves the contract a sound abstraction for the implementation.</a:t>
            </a:r>
          </a:p>
          <a:p>
            <a:r>
              <a:rPr lang="en-US" dirty="0"/>
              <a:t>Sound abstraction here means that if the implementation proves outs, then the contract can be used for the implementation anywhere the implementation is called, and if that proves out using the contract, then it would also prove out using the implementation.</a:t>
            </a:r>
          </a:p>
        </p:txBody>
      </p:sp>
      <p:sp>
        <p:nvSpPr>
          <p:cNvPr id="4" name="Slide Number Placeholder 3"/>
          <p:cNvSpPr>
            <a:spLocks noGrp="1"/>
          </p:cNvSpPr>
          <p:nvPr>
            <p:ph type="sldNum" sz="quarter" idx="5"/>
          </p:nvPr>
        </p:nvSpPr>
        <p:spPr/>
        <p:txBody>
          <a:bodyPr/>
          <a:lstStyle/>
          <a:p>
            <a:fld id="{B3D2BF4F-E3AF-5248-96A3-2078013EDC44}" type="slidenum">
              <a:rPr lang="en-US" smtClean="0"/>
              <a:t>5</a:t>
            </a:fld>
            <a:endParaRPr lang="en-US"/>
          </a:p>
        </p:txBody>
      </p:sp>
    </p:spTree>
    <p:extLst>
      <p:ext uri="{BB962C8B-B14F-4D97-AF65-F5344CB8AC3E}">
        <p14:creationId xmlns:p14="http://schemas.microsoft.com/office/powerpoint/2010/main" val="830766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proof result means that </a:t>
            </a:r>
            <a:r>
              <a:rPr lang="en-US" dirty="0" err="1"/>
              <a:t>Dafny</a:t>
            </a:r>
            <a:r>
              <a:rPr lang="en-US" dirty="0"/>
              <a:t> is able to reason hierarchically about implementations.</a:t>
            </a:r>
          </a:p>
          <a:p>
            <a:r>
              <a:rPr lang="en-US" dirty="0"/>
              <a:t>For example, here an implementation calls various methods to support its computation.</a:t>
            </a:r>
          </a:p>
          <a:p>
            <a:endParaRPr lang="en-US" dirty="0"/>
          </a:p>
          <a:p>
            <a:r>
              <a:rPr lang="en-US" dirty="0"/>
              <a:t>Click</a:t>
            </a:r>
          </a:p>
          <a:p>
            <a:endParaRPr lang="en-US" dirty="0"/>
          </a:p>
          <a:p>
            <a:r>
              <a:rPr lang="en-US" dirty="0" err="1"/>
              <a:t>Dafny</a:t>
            </a:r>
            <a:r>
              <a:rPr lang="en-US" dirty="0"/>
              <a:t> never actually looks at the implementations for the method calls in its reasoning. </a:t>
            </a:r>
          </a:p>
          <a:p>
            <a:r>
              <a:rPr lang="en-US" dirty="0"/>
              <a:t>It replaces the methods with their contracts and only reasons about that abstraction.</a:t>
            </a:r>
          </a:p>
          <a:p>
            <a:r>
              <a:rPr lang="en-US" dirty="0"/>
              <a:t>As such, </a:t>
            </a:r>
            <a:r>
              <a:rPr lang="en-US" dirty="0" err="1"/>
              <a:t>Dafny</a:t>
            </a:r>
            <a:r>
              <a:rPr lang="en-US" dirty="0"/>
              <a:t> only knows about what is in the contracts in the proof.</a:t>
            </a:r>
          </a:p>
          <a:p>
            <a:r>
              <a:rPr lang="en-US" dirty="0"/>
              <a:t>That is true about the method currently being verified, and that is true about the abstractions for the method calls used in the proof.</a:t>
            </a:r>
          </a:p>
          <a:p>
            <a:endParaRPr lang="en-US" dirty="0"/>
          </a:p>
          <a:p>
            <a:r>
              <a:rPr lang="en-US" dirty="0"/>
              <a:t>If the contracts are junk, then so are the proof results.</a:t>
            </a:r>
          </a:p>
          <a:p>
            <a:r>
              <a:rPr lang="en-US" dirty="0"/>
              <a:t>And if something is not stated in the contracts, then it doesn’t exist and doesn’t matter.</a:t>
            </a:r>
          </a:p>
          <a:p>
            <a:r>
              <a:rPr lang="en-US" dirty="0"/>
              <a:t>Let’s look at an example system to better understand the abstraction.</a:t>
            </a:r>
          </a:p>
        </p:txBody>
      </p:sp>
      <p:sp>
        <p:nvSpPr>
          <p:cNvPr id="4" name="Slide Number Placeholder 3"/>
          <p:cNvSpPr>
            <a:spLocks noGrp="1"/>
          </p:cNvSpPr>
          <p:nvPr>
            <p:ph type="sldNum" sz="quarter" idx="5"/>
          </p:nvPr>
        </p:nvSpPr>
        <p:spPr/>
        <p:txBody>
          <a:bodyPr/>
          <a:lstStyle/>
          <a:p>
            <a:fld id="{B3D2BF4F-E3AF-5248-96A3-2078013EDC44}" type="slidenum">
              <a:rPr lang="en-US" smtClean="0"/>
              <a:t>6</a:t>
            </a:fld>
            <a:endParaRPr lang="en-US"/>
          </a:p>
        </p:txBody>
      </p:sp>
    </p:spTree>
    <p:extLst>
      <p:ext uri="{BB962C8B-B14F-4D97-AF65-F5344CB8AC3E}">
        <p14:creationId xmlns:p14="http://schemas.microsoft.com/office/powerpoint/2010/main" val="2496482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Tokeener</a:t>
            </a:r>
            <a:r>
              <a:rPr lang="en-US" dirty="0"/>
              <a:t> is system to securely </a:t>
            </a:r>
            <a:r>
              <a:rPr lang="en-US" dirty="0" err="1"/>
              <a:t>aribitrate</a:t>
            </a:r>
            <a:r>
              <a:rPr lang="en-US" dirty="0"/>
              <a:t> access to trusted enclaves.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 Enrolment Station is used to issue a token to an approved user.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ID Station is a stand-alone “trusted” entity responsible for performing biometric verification of the user. To perform this task it makes use of the biometric information in the on the user’s token and a fingerprint scan read from the user. If a successful identification is made then, assuming the user has sufficient clearance (also held in </a:t>
            </a:r>
            <a:r>
              <a:rPr lang="en-US" dirty="0" err="1"/>
              <a:t>th</a:t>
            </a:r>
            <a:r>
              <a:rPr lang="en-US" dirty="0"/>
              <a:t> e token), then the ID station releases the lock on the enclave to allow the user access. </a:t>
            </a:r>
          </a:p>
          <a:p>
            <a:endParaRPr lang="en-US" dirty="0"/>
          </a:p>
          <a:p>
            <a:r>
              <a:rPr lang="en-US" dirty="0"/>
              <a:t>Let’s assume that an existing implementation is in place for everything but the ID station.</a:t>
            </a:r>
          </a:p>
          <a:p>
            <a:r>
              <a:rPr lang="en-US" dirty="0"/>
              <a:t>The goal is to model the ID Station in </a:t>
            </a:r>
            <a:r>
              <a:rPr lang="en-US" dirty="0" err="1"/>
              <a:t>Dafny</a:t>
            </a:r>
            <a:r>
              <a:rPr lang="en-US" dirty="0"/>
              <a:t> and prove that its implementation and contract agree and represent the intended behavior as previously described.</a:t>
            </a:r>
          </a:p>
          <a:p>
            <a:endParaRPr lang="en-US" dirty="0"/>
          </a:p>
          <a:p>
            <a:r>
              <a:rPr lang="en-US" dirty="0" err="1"/>
              <a:t>Dafny</a:t>
            </a:r>
            <a:r>
              <a:rPr lang="en-US" dirty="0"/>
              <a:t> has the ability to cross-compile its models to several different backend target languages. </a:t>
            </a:r>
          </a:p>
          <a:p>
            <a:r>
              <a:rPr lang="en-US" dirty="0"/>
              <a:t>Here, that cross-compilation is used to create an implementation of the ID Station from the model.</a:t>
            </a:r>
          </a:p>
          <a:p>
            <a:r>
              <a:rPr lang="en-US" dirty="0"/>
              <a:t>The process assumes the cross-compiler does not introduce behavior not in the model and does not leave out behavior that is in the model.</a:t>
            </a:r>
          </a:p>
        </p:txBody>
      </p:sp>
      <p:sp>
        <p:nvSpPr>
          <p:cNvPr id="4" name="Slide Number Placeholder 3"/>
          <p:cNvSpPr>
            <a:spLocks noGrp="1"/>
          </p:cNvSpPr>
          <p:nvPr>
            <p:ph type="sldNum" sz="quarter" idx="5"/>
          </p:nvPr>
        </p:nvSpPr>
        <p:spPr/>
        <p:txBody>
          <a:bodyPr/>
          <a:lstStyle/>
          <a:p>
            <a:fld id="{B3D2BF4F-E3AF-5248-96A3-2078013EDC44}" type="slidenum">
              <a:rPr lang="en-US" smtClean="0"/>
              <a:t>7</a:t>
            </a:fld>
            <a:endParaRPr lang="en-US"/>
          </a:p>
        </p:txBody>
      </p:sp>
    </p:spTree>
    <p:extLst>
      <p:ext uri="{BB962C8B-B14F-4D97-AF65-F5344CB8AC3E}">
        <p14:creationId xmlns:p14="http://schemas.microsoft.com/office/powerpoint/2010/main" val="2668593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task is to create the environment types for the model in </a:t>
            </a:r>
            <a:r>
              <a:rPr lang="en-US" dirty="0" err="1"/>
              <a:t>Dafny</a:t>
            </a:r>
            <a:r>
              <a:rPr lang="en-US" dirty="0"/>
              <a:t>.</a:t>
            </a:r>
          </a:p>
          <a:p>
            <a:r>
              <a:rPr lang="en-US" dirty="0"/>
              <a:t>The environment defines the inputs to the model.</a:t>
            </a:r>
          </a:p>
          <a:p>
            <a:r>
              <a:rPr lang="en-US" dirty="0"/>
              <a:t>For this example, that is a fingerprint, security clearance level, and the actual physical token.</a:t>
            </a:r>
          </a:p>
          <a:p>
            <a:r>
              <a:rPr lang="en-US" dirty="0"/>
              <a:t>These inputs are all marked “extern” because they do not have corresponding </a:t>
            </a:r>
            <a:r>
              <a:rPr lang="en-US" dirty="0" err="1"/>
              <a:t>Dafny</a:t>
            </a:r>
            <a:r>
              <a:rPr lang="en-US" dirty="0"/>
              <a:t> implementations.</a:t>
            </a:r>
          </a:p>
          <a:p>
            <a:r>
              <a:rPr lang="en-US" dirty="0"/>
              <a:t>All that is defined for </a:t>
            </a:r>
            <a:r>
              <a:rPr lang="en-US" dirty="0" err="1"/>
              <a:t>Dafny</a:t>
            </a:r>
            <a:r>
              <a:rPr lang="en-US" dirty="0"/>
              <a:t> are the interfaces.</a:t>
            </a:r>
          </a:p>
          <a:p>
            <a:r>
              <a:rPr lang="en-US" dirty="0"/>
              <a:t>Their behavior is left unconstrained because the goal is to verify the ID station under the weakest, or least, input constraints possible.</a:t>
            </a:r>
          </a:p>
          <a:p>
            <a:r>
              <a:rPr lang="en-US" dirty="0"/>
              <a:t>So for this example, the weakest set of constraints is “none at all”.</a:t>
            </a:r>
          </a:p>
          <a:p>
            <a:r>
              <a:rPr lang="en-US" dirty="0"/>
              <a:t>Any proof on the ID station assumes these inputs can return anything of the indicated type.</a:t>
            </a:r>
          </a:p>
          <a:p>
            <a:endParaRPr lang="en-US" dirty="0"/>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8</a:t>
            </a:fld>
            <a:endParaRPr lang="en-US"/>
          </a:p>
        </p:txBody>
      </p:sp>
    </p:spTree>
    <p:extLst>
      <p:ext uri="{BB962C8B-B14F-4D97-AF65-F5344CB8AC3E}">
        <p14:creationId xmlns:p14="http://schemas.microsoft.com/office/powerpoint/2010/main" val="2828415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model for the ID station.</a:t>
            </a:r>
          </a:p>
          <a:p>
            <a:endParaRPr lang="en-US" dirty="0"/>
          </a:p>
          <a:p>
            <a:r>
              <a:rPr lang="en-US" dirty="0"/>
              <a:t>Click</a:t>
            </a:r>
          </a:p>
          <a:p>
            <a:endParaRPr lang="en-US" dirty="0"/>
          </a:p>
          <a:p>
            <a:r>
              <a:rPr lang="en-US" dirty="0"/>
              <a:t>It defines the object state of the station which is additional input to the interface.</a:t>
            </a:r>
          </a:p>
          <a:p>
            <a:r>
              <a:rPr lang="en-US" dirty="0"/>
              <a:t>Here the alarm indicates if all is well with the ID Station.</a:t>
            </a:r>
          </a:p>
          <a:p>
            <a:r>
              <a:rPr lang="en-US" dirty="0"/>
              <a:t>The level defines what security clearance must be met, or exceeded, to access the enclave.</a:t>
            </a:r>
          </a:p>
          <a:p>
            <a:endParaRPr lang="en-US" dirty="0"/>
          </a:p>
          <a:p>
            <a:r>
              <a:rPr lang="en-US" dirty="0"/>
              <a:t>Click</a:t>
            </a:r>
          </a:p>
          <a:p>
            <a:endParaRPr lang="en-US" dirty="0"/>
          </a:p>
          <a:p>
            <a:r>
              <a:rPr lang="en-US" dirty="0"/>
              <a:t>The full interface is not shown for space. </a:t>
            </a:r>
          </a:p>
          <a:p>
            <a:r>
              <a:rPr lang="en-US" dirty="0"/>
              <a:t>But here is an internal version of the main public method.</a:t>
            </a:r>
          </a:p>
          <a:p>
            <a:r>
              <a:rPr lang="en-US" dirty="0"/>
              <a:t>It’s internal because it makes assumptions about the object state before the call: the alarm cannot be sounding.</a:t>
            </a:r>
          </a:p>
          <a:p>
            <a:r>
              <a:rPr lang="en-US" dirty="0"/>
              <a:t>As the ID station exists in an environment outside </a:t>
            </a:r>
            <a:r>
              <a:rPr lang="en-US" dirty="0" err="1"/>
              <a:t>Dafny’s</a:t>
            </a:r>
            <a:r>
              <a:rPr lang="en-US" dirty="0"/>
              <a:t> reasoning, the external facing method must guarantee the requirement before calling the internal method.</a:t>
            </a:r>
          </a:p>
          <a:p>
            <a:r>
              <a:rPr lang="en-US" dirty="0"/>
              <a:t>That will be shown shortly.</a:t>
            </a:r>
          </a:p>
          <a:p>
            <a:r>
              <a:rPr lang="en-US" dirty="0"/>
              <a:t>For now, the value of the alarm is given solely by whether or not the scanned fingerprint matches that stored in the physical token.</a:t>
            </a:r>
          </a:p>
          <a:p>
            <a:r>
              <a:rPr lang="en-US" dirty="0"/>
              <a:t>Access is granted if the alarm is not sounding and the token’s clearance level is sufficient to access the enclave.</a:t>
            </a:r>
          </a:p>
          <a:p>
            <a:endParaRPr lang="en-US" dirty="0"/>
          </a:p>
        </p:txBody>
      </p:sp>
      <p:sp>
        <p:nvSpPr>
          <p:cNvPr id="4" name="Slide Number Placeholder 3"/>
          <p:cNvSpPr>
            <a:spLocks noGrp="1"/>
          </p:cNvSpPr>
          <p:nvPr>
            <p:ph type="sldNum" sz="quarter" idx="5"/>
          </p:nvPr>
        </p:nvSpPr>
        <p:spPr/>
        <p:txBody>
          <a:bodyPr/>
          <a:lstStyle/>
          <a:p>
            <a:fld id="{B3D2BF4F-E3AF-5248-96A3-2078013EDC44}" type="slidenum">
              <a:rPr lang="en-US" smtClean="0"/>
              <a:t>9</a:t>
            </a:fld>
            <a:endParaRPr lang="en-US"/>
          </a:p>
        </p:txBody>
      </p:sp>
    </p:spTree>
    <p:extLst>
      <p:ext uri="{BB962C8B-B14F-4D97-AF65-F5344CB8AC3E}">
        <p14:creationId xmlns:p14="http://schemas.microsoft.com/office/powerpoint/2010/main" val="14388216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510667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800808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2253740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F8462-23E8-B141-BC62-E6111B3590BE}"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2884788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F8462-23E8-B141-BC62-E6111B3590BE}"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600534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BF8462-23E8-B141-BC62-E6111B3590BE}" type="datetimeFigureOut">
              <a:rPr lang="en-US" smtClean="0"/>
              <a:t>4/26/22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3129454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BF8462-23E8-B141-BC62-E6111B3590BE}" type="datetimeFigureOut">
              <a:rPr lang="en-US" smtClean="0"/>
              <a:t>4/26/22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606486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BF8462-23E8-B141-BC62-E6111B3590BE}" type="datetimeFigureOut">
              <a:rPr lang="en-US" smtClean="0"/>
              <a:t>4/26/22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1088381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BF8462-23E8-B141-BC62-E6111B3590BE}" type="datetimeFigureOut">
              <a:rPr lang="en-US" smtClean="0"/>
              <a:t>4/26/22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35694980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BF8462-23E8-B141-BC62-E6111B3590BE}" type="datetimeFigureOut">
              <a:rPr lang="en-US" smtClean="0"/>
              <a:t>4/26/22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5952747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BF8462-23E8-B141-BC62-E6111B3590BE}" type="datetimeFigureOut">
              <a:rPr lang="en-US" smtClean="0"/>
              <a:t>4/26/22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74E259-862A-784F-821C-8F464CF2C04B}" type="slidenum">
              <a:rPr lang="en-US" smtClean="0"/>
              <a:t>‹#›</a:t>
            </a:fld>
            <a:endParaRPr lang="en-US"/>
          </a:p>
        </p:txBody>
      </p:sp>
    </p:spTree>
    <p:extLst>
      <p:ext uri="{BB962C8B-B14F-4D97-AF65-F5344CB8AC3E}">
        <p14:creationId xmlns:p14="http://schemas.microsoft.com/office/powerpoint/2010/main" val="4269542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BF8462-23E8-B141-BC62-E6111B3590BE}" type="datetimeFigureOut">
              <a:rPr lang="en-US" smtClean="0"/>
              <a:t>4/26/22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74E259-862A-784F-821C-8F464CF2C04B}" type="slidenum">
              <a:rPr lang="en-US" smtClean="0"/>
              <a:t>‹#›</a:t>
            </a:fld>
            <a:endParaRPr lang="en-US"/>
          </a:p>
        </p:txBody>
      </p:sp>
    </p:spTree>
    <p:extLst>
      <p:ext uri="{BB962C8B-B14F-4D97-AF65-F5344CB8AC3E}">
        <p14:creationId xmlns:p14="http://schemas.microsoft.com/office/powerpoint/2010/main" val="251658286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70FBD-B02C-7246-868B-F943DF4B4B21}"/>
              </a:ext>
            </a:extLst>
          </p:cNvPr>
          <p:cNvSpPr>
            <a:spLocks noGrp="1"/>
          </p:cNvSpPr>
          <p:nvPr>
            <p:ph type="ctrTitle"/>
          </p:nvPr>
        </p:nvSpPr>
        <p:spPr/>
        <p:txBody>
          <a:bodyPr/>
          <a:lstStyle/>
          <a:p>
            <a:r>
              <a:rPr lang="en-US" dirty="0"/>
              <a:t>Gradual Verification with </a:t>
            </a:r>
            <a:r>
              <a:rPr lang="en-US" dirty="0" err="1"/>
              <a:t>Dafny</a:t>
            </a:r>
            <a:endParaRPr lang="en-US" dirty="0"/>
          </a:p>
        </p:txBody>
      </p:sp>
      <p:sp>
        <p:nvSpPr>
          <p:cNvPr id="6" name="TextBox 5">
            <a:extLst>
              <a:ext uri="{FF2B5EF4-FFF2-40B4-BE49-F238E27FC236}">
                <a16:creationId xmlns:a16="http://schemas.microsoft.com/office/drawing/2014/main" id="{5C17714A-C563-204B-8179-EB70A45D5910}"/>
              </a:ext>
            </a:extLst>
          </p:cNvPr>
          <p:cNvSpPr txBox="1"/>
          <p:nvPr/>
        </p:nvSpPr>
        <p:spPr>
          <a:xfrm>
            <a:off x="783554" y="4047348"/>
            <a:ext cx="5982472" cy="1200329"/>
          </a:xfrm>
          <a:prstGeom prst="rect">
            <a:avLst/>
          </a:prstGeom>
          <a:noFill/>
        </p:spPr>
        <p:txBody>
          <a:bodyPr wrap="none" rtlCol="0">
            <a:spAutoFit/>
          </a:bodyPr>
          <a:lstStyle/>
          <a:p>
            <a:pPr algn="ctr"/>
            <a:r>
              <a:rPr lang="en-US" sz="2400" dirty="0"/>
              <a:t>Eric Mercer*, Tyler Dean, and Cassidy </a:t>
            </a:r>
            <a:r>
              <a:rPr lang="en-US" sz="2400" dirty="0" err="1"/>
              <a:t>Waldrip</a:t>
            </a:r>
            <a:r>
              <a:rPr lang="en-US" sz="2400" dirty="0"/>
              <a:t> </a:t>
            </a:r>
          </a:p>
          <a:p>
            <a:pPr algn="ctr"/>
            <a:r>
              <a:rPr lang="en-US" sz="2400" i="1" dirty="0"/>
              <a:t>Brigham Young University</a:t>
            </a:r>
          </a:p>
          <a:p>
            <a:pPr algn="ctr"/>
            <a:r>
              <a:rPr lang="en-US" sz="2400" dirty="0"/>
              <a:t>Provo UT, USA</a:t>
            </a:r>
          </a:p>
        </p:txBody>
      </p:sp>
      <p:sp>
        <p:nvSpPr>
          <p:cNvPr id="7" name="TextBox 6">
            <a:extLst>
              <a:ext uri="{FF2B5EF4-FFF2-40B4-BE49-F238E27FC236}">
                <a16:creationId xmlns:a16="http://schemas.microsoft.com/office/drawing/2014/main" id="{1B9F488D-2DFB-A048-B37B-CE14CDEA1E6B}"/>
              </a:ext>
            </a:extLst>
          </p:cNvPr>
          <p:cNvSpPr txBox="1"/>
          <p:nvPr/>
        </p:nvSpPr>
        <p:spPr>
          <a:xfrm>
            <a:off x="7376144" y="4041682"/>
            <a:ext cx="3837525" cy="1200329"/>
          </a:xfrm>
          <a:prstGeom prst="rect">
            <a:avLst/>
          </a:prstGeom>
          <a:noFill/>
        </p:spPr>
        <p:txBody>
          <a:bodyPr wrap="none" rtlCol="0">
            <a:spAutoFit/>
          </a:bodyPr>
          <a:lstStyle/>
          <a:p>
            <a:pPr algn="ctr"/>
            <a:r>
              <a:rPr lang="en-US" sz="2400" dirty="0"/>
              <a:t>Sasha </a:t>
            </a:r>
            <a:r>
              <a:rPr lang="en-US" sz="2400" dirty="0" err="1"/>
              <a:t>Fedchin</a:t>
            </a:r>
            <a:r>
              <a:rPr lang="en-US" sz="2400" dirty="0"/>
              <a:t> and Jeff Foster</a:t>
            </a:r>
          </a:p>
          <a:p>
            <a:pPr algn="ctr"/>
            <a:r>
              <a:rPr lang="en-US" sz="2400" i="1" dirty="0"/>
              <a:t>Tufts University</a:t>
            </a:r>
          </a:p>
          <a:p>
            <a:pPr algn="ctr"/>
            <a:r>
              <a:rPr lang="en-US" sz="2400" dirty="0"/>
              <a:t>Medford MA, USA</a:t>
            </a:r>
          </a:p>
        </p:txBody>
      </p:sp>
      <p:sp>
        <p:nvSpPr>
          <p:cNvPr id="8" name="TextBox 7">
            <a:extLst>
              <a:ext uri="{FF2B5EF4-FFF2-40B4-BE49-F238E27FC236}">
                <a16:creationId xmlns:a16="http://schemas.microsoft.com/office/drawing/2014/main" id="{C9FEC967-2B80-8A45-8E56-E71D55454542}"/>
              </a:ext>
            </a:extLst>
          </p:cNvPr>
          <p:cNvSpPr txBox="1"/>
          <p:nvPr/>
        </p:nvSpPr>
        <p:spPr>
          <a:xfrm>
            <a:off x="3185113" y="5735637"/>
            <a:ext cx="6090642" cy="830997"/>
          </a:xfrm>
          <a:prstGeom prst="rect">
            <a:avLst/>
          </a:prstGeom>
          <a:noFill/>
        </p:spPr>
        <p:txBody>
          <a:bodyPr wrap="none" rtlCol="0">
            <a:spAutoFit/>
          </a:bodyPr>
          <a:lstStyle/>
          <a:p>
            <a:pPr algn="ctr"/>
            <a:r>
              <a:rPr lang="en-US" sz="2400" dirty="0" err="1"/>
              <a:t>Zvonimir</a:t>
            </a:r>
            <a:r>
              <a:rPr lang="en-US" sz="2400" dirty="0"/>
              <a:t> </a:t>
            </a:r>
            <a:r>
              <a:rPr lang="en-US" sz="2400" dirty="0" err="1"/>
              <a:t>Rakamaric</a:t>
            </a:r>
            <a:r>
              <a:rPr lang="en-US" sz="2400" dirty="0"/>
              <a:t>, Robin </a:t>
            </a:r>
            <a:r>
              <a:rPr lang="en-US" sz="2400" dirty="0" err="1"/>
              <a:t>Salkeld</a:t>
            </a:r>
            <a:r>
              <a:rPr lang="en-US" sz="2400" dirty="0"/>
              <a:t>, and others</a:t>
            </a:r>
          </a:p>
          <a:p>
            <a:pPr algn="ctr"/>
            <a:r>
              <a:rPr lang="en-US" sz="2400" i="1" dirty="0"/>
              <a:t>Amazon Web Services</a:t>
            </a:r>
            <a:endParaRPr lang="en-US" sz="2400" dirty="0"/>
          </a:p>
        </p:txBody>
      </p:sp>
      <p:pic>
        <p:nvPicPr>
          <p:cNvPr id="9" name="Picture 8">
            <a:extLst>
              <a:ext uri="{FF2B5EF4-FFF2-40B4-BE49-F238E27FC236}">
                <a16:creationId xmlns:a16="http://schemas.microsoft.com/office/drawing/2014/main" id="{96A23B60-0C5D-6A4A-AB90-747A66FC86C2}"/>
              </a:ext>
            </a:extLst>
          </p:cNvPr>
          <p:cNvPicPr>
            <a:picLocks noChangeAspect="1"/>
          </p:cNvPicPr>
          <p:nvPr/>
        </p:nvPicPr>
        <p:blipFill>
          <a:blip r:embed="rId3"/>
          <a:stretch>
            <a:fillRect/>
          </a:stretch>
        </p:blipFill>
        <p:spPr>
          <a:xfrm>
            <a:off x="11555470" y="6160234"/>
            <a:ext cx="406400" cy="406400"/>
          </a:xfrm>
          <a:prstGeom prst="rect">
            <a:avLst/>
          </a:prstGeom>
        </p:spPr>
      </p:pic>
    </p:spTree>
    <p:extLst>
      <p:ext uri="{BB962C8B-B14F-4D97-AF65-F5344CB8AC3E}">
        <p14:creationId xmlns:p14="http://schemas.microsoft.com/office/powerpoint/2010/main" val="40076984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80975CF-A5F2-1D48-AF96-5E1B693064F1}"/>
              </a:ext>
            </a:extLst>
          </p:cNvPr>
          <p:cNvSpPr/>
          <p:nvPr/>
        </p:nvSpPr>
        <p:spPr>
          <a:xfrm>
            <a:off x="1563757" y="2070726"/>
            <a:ext cx="10038522" cy="3046988"/>
          </a:xfrm>
          <a:prstGeom prst="rect">
            <a:avLst/>
          </a:prstGeom>
        </p:spPr>
        <p:txBody>
          <a:bodyPr wrap="square">
            <a:spAutoFit/>
          </a:bodyPr>
          <a:lstStyle/>
          <a:p>
            <a:r>
              <a:rPr lang="en-US" sz="2400" dirty="0">
                <a:solidFill>
                  <a:srgbClr val="C586C0"/>
                </a:solidFill>
                <a:latin typeface="Menlo" panose="020B0609030804020204" pitchFamily="49" charset="0"/>
              </a:rPr>
              <a:t>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doesCertify</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a:t>
            </a:r>
          </a:p>
          <a:p>
            <a:r>
              <a:rPr lang="en-US" sz="2400" dirty="0">
                <a:solidFill>
                  <a:srgbClr val="C586C0"/>
                </a:solidFill>
                <a:latin typeface="Menlo" panose="020B0609030804020204" pitchFamily="49" charset="0"/>
              </a:rPr>
              <a:t>if</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doesCertify</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tokenLevel</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level.</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tokenLevel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else</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alarm := </a:t>
            </a:r>
            <a:r>
              <a:rPr lang="en-US" sz="2400" dirty="0">
                <a:solidFill>
                  <a:srgbClr val="C586C0"/>
                </a:solidFill>
                <a:latin typeface="Menlo" panose="020B0609030804020204" pitchFamily="49" charset="0"/>
              </a:rPr>
              <a:t>true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C586C0"/>
                </a:solidFill>
                <a:latin typeface="Menlo" panose="020B0609030804020204" pitchFamily="49" charset="0"/>
              </a:rPr>
              <a:t>false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3" name="Title 2">
            <a:extLst>
              <a:ext uri="{FF2B5EF4-FFF2-40B4-BE49-F238E27FC236}">
                <a16:creationId xmlns:a16="http://schemas.microsoft.com/office/drawing/2014/main" id="{088DE0E0-1F7D-7E41-98EC-897624BC124E}"/>
              </a:ext>
            </a:extLst>
          </p:cNvPr>
          <p:cNvSpPr>
            <a:spLocks noGrp="1"/>
          </p:cNvSpPr>
          <p:nvPr>
            <p:ph type="title"/>
          </p:nvPr>
        </p:nvSpPr>
        <p:spPr/>
        <p:txBody>
          <a:bodyPr/>
          <a:lstStyle/>
          <a:p>
            <a:r>
              <a:rPr lang="en-US" dirty="0"/>
              <a:t>Implementation</a:t>
            </a:r>
          </a:p>
        </p:txBody>
      </p:sp>
    </p:spTree>
    <p:extLst>
      <p:ext uri="{BB962C8B-B14F-4D97-AF65-F5344CB8AC3E}">
        <p14:creationId xmlns:p14="http://schemas.microsoft.com/office/powerpoint/2010/main" val="17966358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34A8D-53CA-BC43-9C8F-3060ECEEE594}"/>
              </a:ext>
            </a:extLst>
          </p:cNvPr>
          <p:cNvSpPr>
            <a:spLocks noGrp="1"/>
          </p:cNvSpPr>
          <p:nvPr>
            <p:ph type="title"/>
          </p:nvPr>
        </p:nvSpPr>
        <p:spPr/>
        <p:txBody>
          <a:bodyPr/>
          <a:lstStyle/>
          <a:p>
            <a:r>
              <a:rPr lang="en-US" dirty="0"/>
              <a:t>Top-level Interface</a:t>
            </a:r>
          </a:p>
        </p:txBody>
      </p:sp>
      <p:sp>
        <p:nvSpPr>
          <p:cNvPr id="3" name="Rectangle 2">
            <a:extLst>
              <a:ext uri="{FF2B5EF4-FFF2-40B4-BE49-F238E27FC236}">
                <a16:creationId xmlns:a16="http://schemas.microsoft.com/office/drawing/2014/main" id="{6D3D10A3-8061-7041-9267-9AAE57E967A4}"/>
              </a:ext>
            </a:extLst>
          </p:cNvPr>
          <p:cNvSpPr/>
          <p:nvPr/>
        </p:nvSpPr>
        <p:spPr>
          <a:xfrm>
            <a:off x="781879" y="1389539"/>
            <a:ext cx="10899912" cy="4154984"/>
          </a:xfrm>
          <a:prstGeom prst="rect">
            <a:avLst/>
          </a:prstGeom>
        </p:spPr>
        <p:txBody>
          <a:bodyPr wrap="square">
            <a:spAutoFit/>
          </a:bodyPr>
          <a:lstStyle/>
          <a:p>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hasAccess</a:t>
            </a:r>
            <a:r>
              <a:rPr lang="en-US" sz="2400" dirty="0">
                <a:solidFill>
                  <a:srgbClr val="D4D4D4"/>
                </a:solidFill>
                <a:latin typeface="Menlo" panose="020B0609030804020204" pitchFamily="49" charset="0"/>
              </a:rPr>
              <a:t>(t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modifies</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this</a:t>
            </a:r>
            <a:r>
              <a:rPr lang="en-US" sz="2400" dirty="0" err="1">
                <a:solidFill>
                  <a:srgbClr val="D4D4D4"/>
                </a:solidFill>
                <a:latin typeface="Menlo" panose="020B0609030804020204" pitchFamily="49" charset="0"/>
              </a:rPr>
              <a:t>`alarm</a:t>
            </a:r>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alarm == (alarm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(!alarm &amp;&amp; </a:t>
            </a:r>
            <a:r>
              <a:rPr lang="en-US" sz="2400" dirty="0" err="1">
                <a:solidFill>
                  <a:srgbClr val="D4D4D4"/>
                </a:solidFill>
                <a:latin typeface="Menlo" panose="020B0609030804020204" pitchFamily="49" charset="0"/>
              </a:rPr>
              <a:t>level.</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expect</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this</a:t>
            </a:r>
            <a:r>
              <a:rPr lang="en-US" sz="2400" dirty="0" err="1">
                <a:solidFill>
                  <a:srgbClr val="D4D4D4"/>
                </a:solidFill>
                <a:latin typeface="Menlo" panose="020B0609030804020204" pitchFamily="49" charset="0"/>
              </a:rPr>
              <a:t>.alarm</a:t>
            </a:r>
            <a:r>
              <a:rPr lang="en-US" sz="2400" dirty="0">
                <a:solidFill>
                  <a:srgbClr val="D4D4D4"/>
                </a:solidFill>
                <a:latin typeface="Menlo" panose="020B0609030804020204" pitchFamily="49" charset="0"/>
              </a:rPr>
              <a:t>;</a:t>
            </a:r>
          </a:p>
          <a:p>
            <a:endParaRPr lang="en-US" sz="2400" dirty="0">
              <a:solidFill>
                <a:srgbClr val="D4D4D4"/>
              </a:solidFill>
              <a:latin typeface="Menlo" panose="020B0609030804020204" pitchFamily="49" charset="0"/>
            </a:endParaRP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err="1">
                <a:solidFill>
                  <a:srgbClr val="DCDCAA"/>
                </a:solidFill>
                <a:latin typeface="Menlo" panose="020B0609030804020204" pitchFamily="49" charset="0"/>
              </a:rPr>
              <a:t>hasAccess</a:t>
            </a:r>
            <a:r>
              <a:rPr lang="en-US" sz="2400" dirty="0">
                <a:solidFill>
                  <a:srgbClr val="DCDCAA"/>
                </a:solidFill>
                <a:latin typeface="Menlo" panose="020B0609030804020204" pitchFamily="49" charset="0"/>
              </a:rPr>
              <a:t>_</a:t>
            </a:r>
            <a:r>
              <a:rPr lang="en-US" sz="2400" dirty="0">
                <a:solidFill>
                  <a:srgbClr val="D4D4D4"/>
                </a:solidFill>
                <a:latin typeface="Menlo" panose="020B0609030804020204" pitchFamily="49" charset="0"/>
              </a:rPr>
              <a:t>(t, fingerprint);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grpSp>
        <p:nvGrpSpPr>
          <p:cNvPr id="4" name="Group 3">
            <a:extLst>
              <a:ext uri="{FF2B5EF4-FFF2-40B4-BE49-F238E27FC236}">
                <a16:creationId xmlns:a16="http://schemas.microsoft.com/office/drawing/2014/main" id="{DC9A0DB9-CA78-DD49-A971-E1F54CA3A3F5}"/>
              </a:ext>
            </a:extLst>
          </p:cNvPr>
          <p:cNvGrpSpPr/>
          <p:nvPr/>
        </p:nvGrpSpPr>
        <p:grpSpPr>
          <a:xfrm>
            <a:off x="0" y="2213115"/>
            <a:ext cx="1411357" cy="1391478"/>
            <a:chOff x="0" y="2213115"/>
            <a:chExt cx="1411357" cy="1391478"/>
          </a:xfrm>
        </p:grpSpPr>
        <p:sp>
          <p:nvSpPr>
            <p:cNvPr id="5" name="Left Brace 4">
              <a:extLst>
                <a:ext uri="{FF2B5EF4-FFF2-40B4-BE49-F238E27FC236}">
                  <a16:creationId xmlns:a16="http://schemas.microsoft.com/office/drawing/2014/main" id="{7815EB46-91BE-BF42-A2F2-F88EE5060C78}"/>
                </a:ext>
              </a:extLst>
            </p:cNvPr>
            <p:cNvSpPr/>
            <p:nvPr/>
          </p:nvSpPr>
          <p:spPr>
            <a:xfrm>
              <a:off x="967409" y="2213115"/>
              <a:ext cx="198782" cy="1391478"/>
            </a:xfrm>
            <a:prstGeom prst="leftBrace">
              <a:avLst/>
            </a:prstGeom>
            <a:ln w="3810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152B4C23-3DBD-2944-8DDA-3D20FBA1487B}"/>
                </a:ext>
              </a:extLst>
            </p:cNvPr>
            <p:cNvSpPr txBox="1"/>
            <p:nvPr/>
          </p:nvSpPr>
          <p:spPr>
            <a:xfrm>
              <a:off x="0" y="2715102"/>
              <a:ext cx="1411357" cy="369332"/>
            </a:xfrm>
            <a:prstGeom prst="rect">
              <a:avLst/>
            </a:prstGeom>
            <a:noFill/>
          </p:spPr>
          <p:txBody>
            <a:bodyPr wrap="square" rtlCol="0">
              <a:spAutoFit/>
            </a:bodyPr>
            <a:lstStyle/>
            <a:p>
              <a:r>
                <a:rPr lang="en-US" dirty="0">
                  <a:solidFill>
                    <a:schemeClr val="accent1"/>
                  </a:solidFill>
                </a:rPr>
                <a:t>Contract</a:t>
              </a:r>
            </a:p>
          </p:txBody>
        </p:sp>
      </p:grpSp>
      <p:grpSp>
        <p:nvGrpSpPr>
          <p:cNvPr id="8" name="Group 7">
            <a:extLst>
              <a:ext uri="{FF2B5EF4-FFF2-40B4-BE49-F238E27FC236}">
                <a16:creationId xmlns:a16="http://schemas.microsoft.com/office/drawing/2014/main" id="{08E8F3CA-B242-9A44-92F5-7A3371996E8F}"/>
              </a:ext>
            </a:extLst>
          </p:cNvPr>
          <p:cNvGrpSpPr/>
          <p:nvPr/>
        </p:nvGrpSpPr>
        <p:grpSpPr>
          <a:xfrm>
            <a:off x="337930" y="4043793"/>
            <a:ext cx="828261" cy="1013856"/>
            <a:chOff x="337930" y="4043793"/>
            <a:chExt cx="828261" cy="1013856"/>
          </a:xfrm>
        </p:grpSpPr>
        <p:sp>
          <p:nvSpPr>
            <p:cNvPr id="7" name="Left Brace 6">
              <a:extLst>
                <a:ext uri="{FF2B5EF4-FFF2-40B4-BE49-F238E27FC236}">
                  <a16:creationId xmlns:a16="http://schemas.microsoft.com/office/drawing/2014/main" id="{9FD1D42A-8395-BF40-A589-FAFDB5097E7A}"/>
                </a:ext>
              </a:extLst>
            </p:cNvPr>
            <p:cNvSpPr/>
            <p:nvPr/>
          </p:nvSpPr>
          <p:spPr>
            <a:xfrm>
              <a:off x="967409" y="4043793"/>
              <a:ext cx="198782" cy="1013856"/>
            </a:xfrm>
            <a:prstGeom prst="leftBrace">
              <a:avLst/>
            </a:prstGeom>
            <a:ln w="38100">
              <a:solidFill>
                <a:schemeClr val="accent5"/>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EA244DE4-38D6-674D-8C96-EFCC601AE110}"/>
                </a:ext>
              </a:extLst>
            </p:cNvPr>
            <p:cNvSpPr txBox="1"/>
            <p:nvPr/>
          </p:nvSpPr>
          <p:spPr>
            <a:xfrm>
              <a:off x="337930" y="4345204"/>
              <a:ext cx="708991" cy="369332"/>
            </a:xfrm>
            <a:prstGeom prst="rect">
              <a:avLst/>
            </a:prstGeom>
            <a:noFill/>
          </p:spPr>
          <p:txBody>
            <a:bodyPr wrap="square" rtlCol="0">
              <a:spAutoFit/>
            </a:bodyPr>
            <a:lstStyle/>
            <a:p>
              <a:r>
                <a:rPr lang="en-US" dirty="0">
                  <a:solidFill>
                    <a:schemeClr val="accent5"/>
                  </a:solidFill>
                </a:rPr>
                <a:t>Code</a:t>
              </a:r>
            </a:p>
          </p:txBody>
        </p:sp>
      </p:grpSp>
      <p:grpSp>
        <p:nvGrpSpPr>
          <p:cNvPr id="10" name="Group 9">
            <a:extLst>
              <a:ext uri="{FF2B5EF4-FFF2-40B4-BE49-F238E27FC236}">
                <a16:creationId xmlns:a16="http://schemas.microsoft.com/office/drawing/2014/main" id="{9EF1E308-380C-0C4F-BB62-7EBDBF334559}"/>
              </a:ext>
            </a:extLst>
          </p:cNvPr>
          <p:cNvGrpSpPr/>
          <p:nvPr/>
        </p:nvGrpSpPr>
        <p:grpSpPr>
          <a:xfrm>
            <a:off x="4909930" y="3817278"/>
            <a:ext cx="6255027" cy="897258"/>
            <a:chOff x="4909930" y="3817278"/>
            <a:chExt cx="6255027" cy="897258"/>
          </a:xfrm>
        </p:grpSpPr>
        <p:sp>
          <p:nvSpPr>
            <p:cNvPr id="11" name="Left-Right-Up Arrow 10">
              <a:extLst>
                <a:ext uri="{FF2B5EF4-FFF2-40B4-BE49-F238E27FC236}">
                  <a16:creationId xmlns:a16="http://schemas.microsoft.com/office/drawing/2014/main" id="{0BBD0A78-F911-7A4E-9D9A-BE20EE1BEEE8}"/>
                </a:ext>
              </a:extLst>
            </p:cNvPr>
            <p:cNvSpPr/>
            <p:nvPr/>
          </p:nvSpPr>
          <p:spPr>
            <a:xfrm rot="10800000">
              <a:off x="4909930" y="4033926"/>
              <a:ext cx="2961860" cy="680610"/>
            </a:xfrm>
            <a:prstGeom prst="leftRigh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5"/>
                </a:solidFill>
              </a:endParaRPr>
            </a:p>
          </p:txBody>
        </p:sp>
        <p:sp>
          <p:nvSpPr>
            <p:cNvPr id="12" name="TextBox 11">
              <a:extLst>
                <a:ext uri="{FF2B5EF4-FFF2-40B4-BE49-F238E27FC236}">
                  <a16:creationId xmlns:a16="http://schemas.microsoft.com/office/drawing/2014/main" id="{73A95538-857F-344A-88EA-2153FE8BD40C}"/>
                </a:ext>
              </a:extLst>
            </p:cNvPr>
            <p:cNvSpPr txBox="1"/>
            <p:nvPr/>
          </p:nvSpPr>
          <p:spPr>
            <a:xfrm>
              <a:off x="8063948" y="3817278"/>
              <a:ext cx="3101009" cy="830997"/>
            </a:xfrm>
            <a:prstGeom prst="rect">
              <a:avLst/>
            </a:prstGeom>
            <a:noFill/>
          </p:spPr>
          <p:txBody>
            <a:bodyPr wrap="square" rtlCol="0">
              <a:spAutoFit/>
            </a:bodyPr>
            <a:lstStyle/>
            <a:p>
              <a:r>
                <a:rPr lang="en-US" sz="2400" dirty="0">
                  <a:solidFill>
                    <a:schemeClr val="accent5"/>
                  </a:solidFill>
                </a:rPr>
                <a:t>Runtime check to guard requires</a:t>
              </a:r>
            </a:p>
          </p:txBody>
        </p:sp>
      </p:grpSp>
      <p:sp>
        <p:nvSpPr>
          <p:cNvPr id="13" name="TextBox 12">
            <a:extLst>
              <a:ext uri="{FF2B5EF4-FFF2-40B4-BE49-F238E27FC236}">
                <a16:creationId xmlns:a16="http://schemas.microsoft.com/office/drawing/2014/main" id="{576EFC07-A7CE-AC43-98DC-C0FC8C583F88}"/>
              </a:ext>
            </a:extLst>
          </p:cNvPr>
          <p:cNvSpPr txBox="1"/>
          <p:nvPr/>
        </p:nvSpPr>
        <p:spPr>
          <a:xfrm>
            <a:off x="1842052" y="5549637"/>
            <a:ext cx="8507896" cy="12003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sz="3600" dirty="0" err="1"/>
              <a:t>Dafny</a:t>
            </a:r>
            <a:r>
              <a:rPr lang="en-US" sz="3600" dirty="0"/>
              <a:t> proves the contract abstraction but</a:t>
            </a:r>
          </a:p>
          <a:p>
            <a:pPr algn="ctr"/>
            <a:r>
              <a:rPr lang="en-US" sz="3600" b="1" dirty="0">
                <a:ln w="0"/>
                <a:solidFill>
                  <a:schemeClr val="accent1"/>
                </a:solidFill>
                <a:effectLst>
                  <a:outerShdw blurRad="38100" dist="25400" dir="5400000" algn="ctr" rotWithShape="0">
                    <a:srgbClr val="6E747A">
                      <a:alpha val="43000"/>
                    </a:srgbClr>
                  </a:outerShdw>
                </a:effectLst>
              </a:rPr>
              <a:t>is the contract correct?</a:t>
            </a:r>
          </a:p>
        </p:txBody>
      </p:sp>
    </p:spTree>
    <p:extLst>
      <p:ext uri="{BB962C8B-B14F-4D97-AF65-F5344CB8AC3E}">
        <p14:creationId xmlns:p14="http://schemas.microsoft.com/office/powerpoint/2010/main" val="2889747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descr="Moving Target Defense: A Digital Shell Game">
            <a:extLst>
              <a:ext uri="{FF2B5EF4-FFF2-40B4-BE49-F238E27FC236}">
                <a16:creationId xmlns:a16="http://schemas.microsoft.com/office/drawing/2014/main" id="{29EFA1DB-27DA-A740-ACA4-1206D6E17BE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8924"/>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2093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E63823-63A8-2346-8807-6ECE6DA66559}"/>
              </a:ext>
            </a:extLst>
          </p:cNvPr>
          <p:cNvSpPr/>
          <p:nvPr/>
        </p:nvSpPr>
        <p:spPr>
          <a:xfrm>
            <a:off x="907773" y="524763"/>
            <a:ext cx="10853531" cy="4154984"/>
          </a:xfrm>
          <a:prstGeom prst="rect">
            <a:avLst/>
          </a:prstGeom>
        </p:spPr>
        <p:txBody>
          <a:bodyPr wrap="square">
            <a:spAutoFit/>
          </a:bodyPr>
          <a:lstStyle/>
          <a:p>
            <a:r>
              <a:rPr lang="en-US" sz="2400" dirty="0">
                <a:solidFill>
                  <a:srgbClr val="C586C0"/>
                </a:solidFill>
                <a:latin typeface="Menlo" panose="020B0609030804020204" pitchFamily="49" charset="0"/>
              </a:rPr>
              <a:t>requires</a:t>
            </a:r>
            <a:r>
              <a:rPr lang="en-US" sz="2400" dirty="0">
                <a:solidFill>
                  <a:srgbClr val="D4D4D4"/>
                </a:solidFill>
                <a:latin typeface="Menlo" panose="020B0609030804020204" pitchFamily="49" charset="0"/>
              </a:rPr>
              <a:t> req ==&gt; (</a:t>
            </a:r>
            <a:r>
              <a:rPr lang="en-US" sz="2400" dirty="0">
                <a:solidFill>
                  <a:srgbClr val="DCDCAA"/>
                </a:solidFill>
                <a:latin typeface="Menlo" panose="020B0609030804020204" pitchFamily="49" charset="0"/>
              </a:rPr>
              <a:t>Historically</a:t>
            </a:r>
            <a:r>
              <a:rPr lang="en-US" sz="2400" dirty="0">
                <a:solidFill>
                  <a:srgbClr val="D4D4D4"/>
                </a:solidFill>
                <a:latin typeface="Menlo" panose="020B0609030804020204" pitchFamily="49" charset="0"/>
              </a:rPr>
              <a:t>(!req) || </a:t>
            </a:r>
            <a:r>
              <a:rPr lang="en-US" sz="2400" dirty="0">
                <a:solidFill>
                  <a:srgbClr val="DCDCAA"/>
                </a:solidFill>
                <a:latin typeface="Menlo" panose="020B0609030804020204" pitchFamily="49" charset="0"/>
              </a:rPr>
              <a:t>Since</a:t>
            </a:r>
            <a:r>
              <a:rPr lang="en-US" sz="2400" dirty="0">
                <a:solidFill>
                  <a:srgbClr val="D4D4D4"/>
                </a:solidFill>
                <a:latin typeface="Menlo" panose="020B0609030804020204" pitchFamily="49" charset="0"/>
              </a:rPr>
              <a:t>(!req, </a:t>
            </a:r>
            <a:r>
              <a:rPr lang="en-US" sz="2400" dirty="0" err="1">
                <a:solidFill>
                  <a:srgbClr val="D4D4D4"/>
                </a:solidFill>
                <a:latin typeface="Menlo" panose="020B0609030804020204" pitchFamily="49" charset="0"/>
              </a:rPr>
              <a:t>rsp</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isPending</a:t>
            </a:r>
            <a:r>
              <a:rPr lang="en-US" sz="2400" dirty="0">
                <a:solidFill>
                  <a:srgbClr val="D4D4D4"/>
                </a:solidFill>
                <a:latin typeface="Menlo" panose="020B0609030804020204" pitchFamily="49" charset="0"/>
              </a:rPr>
              <a:t> == </a:t>
            </a:r>
            <a:r>
              <a:rPr lang="en-US" sz="2400" dirty="0">
                <a:solidFill>
                  <a:srgbClr val="DCDCAA"/>
                </a:solidFill>
                <a:latin typeface="Menlo" panose="020B0609030804020204" pitchFamily="49" charset="0"/>
              </a:rPr>
              <a:t>Since</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rsp</a:t>
            </a:r>
            <a:r>
              <a:rPr lang="en-US" sz="2400" dirty="0">
                <a:solidFill>
                  <a:srgbClr val="D4D4D4"/>
                </a:solidFill>
                <a:latin typeface="Menlo" panose="020B0609030804020204" pitchFamily="49" charset="0"/>
              </a:rPr>
              <a:t>, req &amp;&amp; !</a:t>
            </a:r>
            <a:r>
              <a:rPr lang="en-US" sz="2400" dirty="0" err="1">
                <a:solidFill>
                  <a:srgbClr val="D4D4D4"/>
                </a:solidFill>
                <a:latin typeface="Menlo" panose="020B0609030804020204" pitchFamily="49" charset="0"/>
              </a:rPr>
              <a:t>rsp</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latency == (</a:t>
            </a:r>
            <a:r>
              <a:rPr lang="en-US" sz="2400" dirty="0">
                <a:solidFill>
                  <a:srgbClr val="C586C0"/>
                </a:solidFill>
                <a:latin typeface="Menlo" panose="020B0609030804020204" pitchFamily="49" charset="0"/>
              </a:rPr>
              <a:t>if</a:t>
            </a:r>
            <a:r>
              <a:rPr lang="en-US" sz="2400" dirty="0">
                <a:solidFill>
                  <a:srgbClr val="D4D4D4"/>
                </a:solidFill>
                <a:latin typeface="Menlo" panose="020B0609030804020204" pitchFamily="49" charset="0"/>
              </a:rPr>
              <a:t> req </a:t>
            </a:r>
            <a:r>
              <a:rPr lang="en-US" sz="2400" dirty="0">
                <a:solidFill>
                  <a:srgbClr val="C586C0"/>
                </a:solidFill>
                <a:latin typeface="Menlo" panose="020B0609030804020204" pitchFamily="49" charset="0"/>
              </a:rPr>
              <a:t>then</a:t>
            </a:r>
            <a:r>
              <a:rPr lang="en-US" sz="2400" dirty="0">
                <a:solidFill>
                  <a:srgbClr val="D4D4D4"/>
                </a:solidFill>
                <a:latin typeface="Menlo" panose="020B0609030804020204" pitchFamily="49" charset="0"/>
              </a:rPr>
              <a:t> 0 </a:t>
            </a:r>
            <a:r>
              <a:rPr lang="en-US" sz="2400" dirty="0">
                <a:solidFill>
                  <a:srgbClr val="C586C0"/>
                </a:solidFill>
                <a:latin typeface="Menlo" panose="020B0609030804020204" pitchFamily="49" charset="0"/>
              </a:rPr>
              <a:t>else</a:t>
            </a:r>
            <a:r>
              <a:rPr lang="en-US" sz="2400" dirty="0">
                <a:solidFill>
                  <a:srgbClr val="D4D4D4"/>
                </a:solidFill>
                <a:latin typeface="Menlo" panose="020B0609030804020204" pitchFamily="49" charset="0"/>
              </a:rPr>
              <a:t> </a:t>
            </a:r>
            <a:r>
              <a:rPr lang="en-US" sz="2400" dirty="0">
                <a:solidFill>
                  <a:srgbClr val="DCDCAA"/>
                </a:solidFill>
                <a:latin typeface="Menlo" panose="020B0609030804020204" pitchFamily="49" charset="0"/>
              </a:rPr>
              <a:t>old</a:t>
            </a:r>
            <a:r>
              <a:rPr lang="en-US" sz="2400" dirty="0">
                <a:solidFill>
                  <a:srgbClr val="D4D4D4"/>
                </a:solidFill>
                <a:latin typeface="Menlo" panose="020B0609030804020204" pitchFamily="49" charset="0"/>
              </a:rPr>
              <a:t>(latency) + 1)</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policy ==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isPending</a:t>
            </a:r>
            <a:r>
              <a:rPr lang="en-US" sz="2400" dirty="0">
                <a:solidFill>
                  <a:srgbClr val="D4D4D4"/>
                </a:solidFill>
                <a:latin typeface="Menlo" panose="020B0609030804020204" pitchFamily="49" charset="0"/>
              </a:rPr>
              <a:t> ==&gt; latency &lt; MAX_LATENCY) &amp;&amp;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rsp</a:t>
            </a:r>
            <a:r>
              <a:rPr lang="en-US" sz="2400" dirty="0">
                <a:solidFill>
                  <a:srgbClr val="D4D4D4"/>
                </a:solidFill>
                <a:latin typeface="Menlo" panose="020B0609030804020204" pitchFamily="49" charset="0"/>
              </a:rPr>
              <a:t> ==&gt; (req || </a:t>
            </a:r>
            <a:r>
              <a:rPr lang="en-US" sz="2400" dirty="0">
                <a:solidFill>
                  <a:srgbClr val="DCDCAA"/>
                </a:solidFill>
                <a:latin typeface="Menlo" panose="020B0609030804020204" pitchFamily="49" charset="0"/>
              </a:rPr>
              <a:t>old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isPending</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alert == ((</a:t>
            </a:r>
            <a:r>
              <a:rPr lang="en-US" sz="2400" dirty="0" err="1">
                <a:solidFill>
                  <a:srgbClr val="D4D4D4"/>
                </a:solidFill>
                <a:latin typeface="Menlo" panose="020B0609030804020204" pitchFamily="49" charset="0"/>
              </a:rPr>
              <a:t>isLatched</a:t>
            </a:r>
            <a:r>
              <a:rPr lang="en-US" sz="2400" dirty="0">
                <a:solidFill>
                  <a:srgbClr val="D4D4D4"/>
                </a:solidFill>
                <a:latin typeface="Menlo" panose="020B0609030804020204" pitchFamily="49" charset="0"/>
              </a:rPr>
              <a:t> &amp;&amp; </a:t>
            </a:r>
            <a:r>
              <a:rPr lang="en-US" sz="2400" dirty="0">
                <a:solidFill>
                  <a:srgbClr val="DCDCAA"/>
                </a:solidFill>
                <a:latin typeface="Menlo" panose="020B0609030804020204" pitchFamily="49" charset="0"/>
              </a:rPr>
              <a:t>old</a:t>
            </a:r>
            <a:r>
              <a:rPr lang="en-US" sz="2400" dirty="0">
                <a:solidFill>
                  <a:srgbClr val="D4D4D4"/>
                </a:solidFill>
                <a:latin typeface="Menlo" panose="020B0609030804020204" pitchFamily="49" charset="0"/>
              </a:rPr>
              <a:t>(alert)) || !policy)</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alertEvent</a:t>
            </a:r>
            <a:r>
              <a:rPr lang="en-US" sz="2400" dirty="0">
                <a:solidFill>
                  <a:srgbClr val="D4D4D4"/>
                </a:solidFill>
                <a:latin typeface="Menlo" panose="020B0609030804020204" pitchFamily="49" charset="0"/>
              </a:rPr>
              <a:t> == alert</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if</a:t>
            </a:r>
            <a:r>
              <a:rPr lang="en-US" sz="2400" dirty="0">
                <a:solidFill>
                  <a:srgbClr val="D4D4D4"/>
                </a:solidFill>
                <a:latin typeface="Menlo" panose="020B0609030804020204" pitchFamily="49" charset="0"/>
              </a:rPr>
              <a:t> (!alert &amp;&amp; </a:t>
            </a:r>
            <a:r>
              <a:rPr lang="en-US" sz="2400" dirty="0" err="1">
                <a:solidFill>
                  <a:srgbClr val="D4D4D4"/>
                </a:solidFill>
                <a:latin typeface="Menlo" panose="020B0609030804020204" pitchFamily="49" charset="0"/>
              </a:rPr>
              <a:t>rsp</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then</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outputEvent</a:t>
            </a:r>
            <a:r>
              <a:rPr lang="en-US" sz="2400" dirty="0">
                <a:solidFill>
                  <a:srgbClr val="D4D4D4"/>
                </a:solidFill>
                <a:latin typeface="Menlo" panose="020B0609030804020204" pitchFamily="49" charset="0"/>
              </a:rPr>
              <a:t> &amp;&amp; output == response</a:t>
            </a:r>
          </a:p>
          <a:p>
            <a:r>
              <a:rPr lang="en-US" sz="2400" dirty="0">
                <a:solidFill>
                  <a:srgbClr val="C586C0"/>
                </a:solidFill>
                <a:latin typeface="Menlo" panose="020B0609030804020204" pitchFamily="49" charset="0"/>
              </a:rPr>
              <a:t>        else </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outputEvent</a:t>
            </a:r>
            <a:endParaRPr lang="en-US" sz="2400" b="0" dirty="0">
              <a:solidFill>
                <a:srgbClr val="D4D4D4"/>
              </a:solidFill>
              <a:effectLst/>
              <a:latin typeface="Menlo" panose="020B0609030804020204" pitchFamily="49" charset="0"/>
            </a:endParaRPr>
          </a:p>
        </p:txBody>
      </p:sp>
      <p:sp>
        <p:nvSpPr>
          <p:cNvPr id="5" name="TextBox 4">
            <a:extLst>
              <a:ext uri="{FF2B5EF4-FFF2-40B4-BE49-F238E27FC236}">
                <a16:creationId xmlns:a16="http://schemas.microsoft.com/office/drawing/2014/main" id="{789F2037-B5C1-8D4D-ABEF-810E85B37574}"/>
              </a:ext>
            </a:extLst>
          </p:cNvPr>
          <p:cNvSpPr txBox="1"/>
          <p:nvPr/>
        </p:nvSpPr>
        <p:spPr>
          <a:xfrm>
            <a:off x="708992" y="4881117"/>
            <a:ext cx="10189264" cy="1754326"/>
          </a:xfrm>
          <a:prstGeom prst="rect">
            <a:avLst/>
          </a:prstGeom>
          <a:noFill/>
        </p:spPr>
        <p:txBody>
          <a:bodyPr wrap="square" rtlCol="0">
            <a:spAutoFit/>
          </a:bodyPr>
          <a:lstStyle/>
          <a:p>
            <a:pPr algn="ctr"/>
            <a:r>
              <a:rPr lang="en-US" sz="3600" dirty="0"/>
              <a:t>Contracts can be nonobvious and have defects</a:t>
            </a:r>
          </a:p>
          <a:p>
            <a:pPr algn="ctr"/>
            <a:r>
              <a:rPr lang="en-US" sz="3600" dirty="0"/>
              <a:t> </a:t>
            </a:r>
            <a:r>
              <a:rPr lang="en-US" sz="3600" dirty="0">
                <a:solidFill>
                  <a:schemeClr val="accent6"/>
                </a:solidFill>
              </a:rPr>
              <a:t>like typos, bad logic, subtle unexpected behavior, etc. </a:t>
            </a:r>
          </a:p>
          <a:p>
            <a:pPr algn="ctr"/>
            <a:r>
              <a:rPr lang="en-US" sz="3600" dirty="0"/>
              <a:t>just like code</a:t>
            </a:r>
          </a:p>
        </p:txBody>
      </p:sp>
    </p:spTree>
    <p:extLst>
      <p:ext uri="{BB962C8B-B14F-4D97-AF65-F5344CB8AC3E}">
        <p14:creationId xmlns:p14="http://schemas.microsoft.com/office/powerpoint/2010/main" val="1550053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0FFA83D-0CA9-124D-AAF9-D3B569EF4CD2}"/>
              </a:ext>
            </a:extLst>
          </p:cNvPr>
          <p:cNvSpPr/>
          <p:nvPr/>
        </p:nvSpPr>
        <p:spPr>
          <a:xfrm>
            <a:off x="66267" y="3907501"/>
            <a:ext cx="6997145" cy="461665"/>
          </a:xfrm>
          <a:prstGeom prst="rect">
            <a:avLst/>
          </a:prstGeom>
        </p:spPr>
        <p:txBody>
          <a:bodyPr wrap="square">
            <a:spAutoFit/>
          </a:bodyPr>
          <a:lstStyle/>
          <a:p>
            <a:pPr algn="r"/>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o</a:t>
            </a:r>
            <a:r>
              <a:rPr lang="en-US" sz="2400" baseline="-25000" dirty="0">
                <a:solidFill>
                  <a:srgbClr val="D4D4D4"/>
                </a:solidFill>
                <a:latin typeface="Menlo" panose="020B0609030804020204" pitchFamily="49" charset="0"/>
              </a:rPr>
              <a:t>i</a:t>
            </a:r>
            <a:r>
              <a:rPr lang="en-US" sz="2400" dirty="0">
                <a:solidFill>
                  <a:srgbClr val="D4D4D4"/>
                </a:solidFill>
                <a:latin typeface="Menlo" panose="020B0609030804020204" pitchFamily="49" charset="0"/>
              </a:rPr>
              <a:t> == g(i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,…,o</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,…,o</a:t>
            </a:r>
            <a:r>
              <a:rPr lang="en-US" sz="2400" baseline="-25000" dirty="0">
                <a:solidFill>
                  <a:srgbClr val="D4D4D4"/>
                </a:solidFill>
                <a:latin typeface="Menlo" panose="020B0609030804020204" pitchFamily="49" charset="0"/>
              </a:rPr>
              <a:t>i</a:t>
            </a:r>
            <a:r>
              <a:rPr lang="en-US" sz="2400" dirty="0">
                <a:solidFill>
                  <a:srgbClr val="D4D4D4"/>
                </a:solidFill>
                <a:latin typeface="Menlo" panose="020B0609030804020204" pitchFamily="49" charset="0"/>
              </a:rPr>
              <a:t>,…)</a:t>
            </a:r>
          </a:p>
        </p:txBody>
      </p:sp>
      <p:sp>
        <p:nvSpPr>
          <p:cNvPr id="4" name="Rectangle 3">
            <a:extLst>
              <a:ext uri="{FF2B5EF4-FFF2-40B4-BE49-F238E27FC236}">
                <a16:creationId xmlns:a16="http://schemas.microsoft.com/office/drawing/2014/main" id="{5111A6E6-FD1B-5248-BF24-12301B005211}"/>
              </a:ext>
            </a:extLst>
          </p:cNvPr>
          <p:cNvSpPr/>
          <p:nvPr/>
        </p:nvSpPr>
        <p:spPr>
          <a:xfrm>
            <a:off x="66267" y="2118455"/>
            <a:ext cx="6997144" cy="461665"/>
          </a:xfrm>
          <a:prstGeom prst="rect">
            <a:avLst/>
          </a:prstGeom>
        </p:spPr>
        <p:txBody>
          <a:bodyPr wrap="square">
            <a:spAutoFit/>
          </a:bodyPr>
          <a:lstStyle/>
          <a:p>
            <a:pPr algn="r"/>
            <a:r>
              <a:rPr lang="en-US" sz="2400" dirty="0">
                <a:solidFill>
                  <a:srgbClr val="C586C0"/>
                </a:solidFill>
                <a:latin typeface="Menlo" panose="020B0609030804020204" pitchFamily="49" charset="0"/>
              </a:rPr>
              <a:t>requires</a:t>
            </a:r>
            <a:r>
              <a:rPr lang="en-US" sz="2400" dirty="0">
                <a:solidFill>
                  <a:srgbClr val="D4D4D4"/>
                </a:solidFill>
                <a:latin typeface="Menlo" panose="020B0609030804020204" pitchFamily="49" charset="0"/>
              </a:rPr>
              <a:t> f(i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p>
        </p:txBody>
      </p:sp>
      <p:sp>
        <p:nvSpPr>
          <p:cNvPr id="5" name="Rectangle 4">
            <a:extLst>
              <a:ext uri="{FF2B5EF4-FFF2-40B4-BE49-F238E27FC236}">
                <a16:creationId xmlns:a16="http://schemas.microsoft.com/office/drawing/2014/main" id="{CCFBFE51-D90B-9249-AD72-0970D16C75C8}"/>
              </a:ext>
            </a:extLst>
          </p:cNvPr>
          <p:cNvSpPr/>
          <p:nvPr/>
        </p:nvSpPr>
        <p:spPr>
          <a:xfrm>
            <a:off x="66266" y="4802024"/>
            <a:ext cx="6997147" cy="461665"/>
          </a:xfrm>
          <a:prstGeom prst="rect">
            <a:avLst/>
          </a:prstGeom>
        </p:spPr>
        <p:txBody>
          <a:bodyPr wrap="square">
            <a:spAutoFit/>
          </a:bodyPr>
          <a:lstStyle/>
          <a:p>
            <a:pPr algn="r"/>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f(i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r>
              <a:rPr lang="en-US" sz="2400" dirty="0">
                <a:solidFill>
                  <a:srgbClr val="C586C0"/>
                </a:solidFill>
                <a:latin typeface="Menlo" panose="020B0609030804020204" pitchFamily="49" charset="0"/>
              </a:rPr>
              <a:t>old</a:t>
            </a:r>
            <a:r>
              <a:rPr lang="en-US" sz="2400" dirty="0">
                <a:solidFill>
                  <a:srgbClr val="D4D4D4"/>
                </a:solidFill>
                <a:latin typeface="Menlo" panose="020B0609030804020204" pitchFamily="49" charset="0"/>
              </a:rPr>
              <a:t>(o</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p>
        </p:txBody>
      </p:sp>
      <p:sp>
        <p:nvSpPr>
          <p:cNvPr id="6" name="Rectangle 5">
            <a:extLst>
              <a:ext uri="{FF2B5EF4-FFF2-40B4-BE49-F238E27FC236}">
                <a16:creationId xmlns:a16="http://schemas.microsoft.com/office/drawing/2014/main" id="{67B837BF-5141-794D-928D-9D5F555C04DA}"/>
              </a:ext>
            </a:extLst>
          </p:cNvPr>
          <p:cNvSpPr/>
          <p:nvPr/>
        </p:nvSpPr>
        <p:spPr>
          <a:xfrm>
            <a:off x="66266" y="5696547"/>
            <a:ext cx="6997148" cy="461665"/>
          </a:xfrm>
          <a:prstGeom prst="rect">
            <a:avLst/>
          </a:prstGeom>
        </p:spPr>
        <p:txBody>
          <a:bodyPr wrap="square">
            <a:spAutoFit/>
          </a:bodyPr>
          <a:lstStyle/>
          <a:p>
            <a:pPr algn="r"/>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f(i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 </a:t>
            </a:r>
            <a:r>
              <a:rPr lang="en-US" sz="2400" dirty="0">
                <a:solidFill>
                  <a:srgbClr val="D4D4D4"/>
                </a:solidFill>
                <a:latin typeface="Menlo" panose="020B0609030804020204" pitchFamily="49" charset="0"/>
                <a:sym typeface="Wingdings" pitchFamily="2" charset="2"/>
              </a:rPr>
              <a:t>==&gt; </a:t>
            </a:r>
            <a:r>
              <a:rPr lang="en-US" sz="2400" dirty="0">
                <a:solidFill>
                  <a:srgbClr val="D4D4D4"/>
                </a:solidFill>
                <a:latin typeface="Menlo" panose="020B0609030804020204" pitchFamily="49" charset="0"/>
              </a:rPr>
              <a:t>h(i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r>
              <a:rPr lang="en-US" sz="2400" dirty="0">
                <a:solidFill>
                  <a:srgbClr val="C586C0"/>
                </a:solidFill>
                <a:latin typeface="Menlo" panose="020B0609030804020204" pitchFamily="49" charset="0"/>
              </a:rPr>
              <a:t> old</a:t>
            </a:r>
            <a:r>
              <a:rPr lang="en-US" sz="2400" dirty="0">
                <a:solidFill>
                  <a:srgbClr val="D4D4D4"/>
                </a:solidFill>
                <a:latin typeface="Menlo" panose="020B0609030804020204" pitchFamily="49" charset="0"/>
              </a:rPr>
              <a:t>(o</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p>
        </p:txBody>
      </p:sp>
      <p:sp>
        <p:nvSpPr>
          <p:cNvPr id="10" name="Rectangle 9">
            <a:extLst>
              <a:ext uri="{FF2B5EF4-FFF2-40B4-BE49-F238E27FC236}">
                <a16:creationId xmlns:a16="http://schemas.microsoft.com/office/drawing/2014/main" id="{56017276-0DF3-1047-A246-69EE690AD267}"/>
              </a:ext>
            </a:extLst>
          </p:cNvPr>
          <p:cNvSpPr/>
          <p:nvPr/>
        </p:nvSpPr>
        <p:spPr>
          <a:xfrm>
            <a:off x="66266" y="3012978"/>
            <a:ext cx="6997145" cy="461665"/>
          </a:xfrm>
          <a:prstGeom prst="rect">
            <a:avLst/>
          </a:prstGeom>
        </p:spPr>
        <p:txBody>
          <a:bodyPr wrap="square">
            <a:spAutoFit/>
          </a:bodyPr>
          <a:lstStyle/>
          <a:p>
            <a:pPr algn="r"/>
            <a:r>
              <a:rPr lang="en-US" sz="2400" dirty="0">
                <a:solidFill>
                  <a:srgbClr val="C586C0"/>
                </a:solidFill>
                <a:latin typeface="Menlo" panose="020B0609030804020204" pitchFamily="49" charset="0"/>
              </a:rPr>
              <a:t>requires</a:t>
            </a:r>
            <a:r>
              <a:rPr lang="en-US" sz="2400" dirty="0">
                <a:solidFill>
                  <a:srgbClr val="D4D4D4"/>
                </a:solidFill>
                <a:latin typeface="Menlo" panose="020B0609030804020204" pitchFamily="49" charset="0"/>
              </a:rPr>
              <a:t> f(i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 </a:t>
            </a:r>
            <a:r>
              <a:rPr lang="en-US" sz="2400" dirty="0">
                <a:solidFill>
                  <a:srgbClr val="D4D4D4"/>
                </a:solidFill>
                <a:latin typeface="Menlo" panose="020B0609030804020204" pitchFamily="49" charset="0"/>
                <a:sym typeface="Wingdings" pitchFamily="2" charset="2"/>
              </a:rPr>
              <a:t>==&gt; </a:t>
            </a:r>
            <a:r>
              <a:rPr lang="en-US" sz="2400" dirty="0">
                <a:solidFill>
                  <a:srgbClr val="D4D4D4"/>
                </a:solidFill>
                <a:latin typeface="Menlo" panose="020B0609030804020204" pitchFamily="49" charset="0"/>
              </a:rPr>
              <a:t>h(i</a:t>
            </a:r>
            <a:r>
              <a:rPr lang="en-US" sz="2400" baseline="-25000" dirty="0">
                <a:solidFill>
                  <a:srgbClr val="D4D4D4"/>
                </a:solidFill>
                <a:latin typeface="Menlo" panose="020B0609030804020204" pitchFamily="49" charset="0"/>
              </a:rPr>
              <a:t>0</a:t>
            </a:r>
            <a:r>
              <a:rPr lang="en-US" sz="2400" dirty="0">
                <a:solidFill>
                  <a:srgbClr val="D4D4D4"/>
                </a:solidFill>
                <a:latin typeface="Menlo" panose="020B0609030804020204" pitchFamily="49" charset="0"/>
              </a:rPr>
              <a:t>,…)</a:t>
            </a:r>
          </a:p>
        </p:txBody>
      </p:sp>
      <p:grpSp>
        <p:nvGrpSpPr>
          <p:cNvPr id="32" name="Group 31">
            <a:extLst>
              <a:ext uri="{FF2B5EF4-FFF2-40B4-BE49-F238E27FC236}">
                <a16:creationId xmlns:a16="http://schemas.microsoft.com/office/drawing/2014/main" id="{ADF7771D-B985-7D41-A610-8146F7325AB1}"/>
              </a:ext>
            </a:extLst>
          </p:cNvPr>
          <p:cNvGrpSpPr/>
          <p:nvPr/>
        </p:nvGrpSpPr>
        <p:grpSpPr>
          <a:xfrm>
            <a:off x="5172737" y="1742738"/>
            <a:ext cx="6323526" cy="916167"/>
            <a:chOff x="5172737" y="1742738"/>
            <a:chExt cx="6323526" cy="916167"/>
          </a:xfrm>
        </p:grpSpPr>
        <p:sp>
          <p:nvSpPr>
            <p:cNvPr id="11" name="Right Arrow 10">
              <a:extLst>
                <a:ext uri="{FF2B5EF4-FFF2-40B4-BE49-F238E27FC236}">
                  <a16:creationId xmlns:a16="http://schemas.microsoft.com/office/drawing/2014/main" id="{E0D40B13-96F3-6B45-B3B9-BCA62AE54C04}"/>
                </a:ext>
              </a:extLst>
            </p:cNvPr>
            <p:cNvSpPr/>
            <p:nvPr/>
          </p:nvSpPr>
          <p:spPr>
            <a:xfrm>
              <a:off x="7063411" y="2206485"/>
              <a:ext cx="430696" cy="2915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BC4965DB-69B1-1E40-9A8A-080F05EB9A09}"/>
                </a:ext>
              </a:extLst>
            </p:cNvPr>
            <p:cNvSpPr txBox="1"/>
            <p:nvPr/>
          </p:nvSpPr>
          <p:spPr>
            <a:xfrm>
              <a:off x="5172737" y="1742738"/>
              <a:ext cx="2502366" cy="461665"/>
            </a:xfrm>
            <a:prstGeom prst="rect">
              <a:avLst/>
            </a:prstGeom>
            <a:noFill/>
          </p:spPr>
          <p:txBody>
            <a:bodyPr wrap="square" rtlCol="0">
              <a:spAutoFit/>
            </a:bodyPr>
            <a:lstStyle/>
            <a:p>
              <a:pPr algn="ctr"/>
              <a:r>
                <a:rPr lang="en-US" sz="2400" b="1" dirty="0">
                  <a:solidFill>
                    <a:schemeClr val="accent5"/>
                  </a:solidFill>
                </a:rPr>
                <a:t>CONTRADICTION</a:t>
              </a:r>
            </a:p>
          </p:txBody>
        </p:sp>
        <p:sp>
          <p:nvSpPr>
            <p:cNvPr id="15" name="Right Arrow 14">
              <a:extLst>
                <a:ext uri="{FF2B5EF4-FFF2-40B4-BE49-F238E27FC236}">
                  <a16:creationId xmlns:a16="http://schemas.microsoft.com/office/drawing/2014/main" id="{5929F4A2-AB90-AA40-A0A9-BF4F123CAD45}"/>
                </a:ext>
              </a:extLst>
            </p:cNvPr>
            <p:cNvSpPr/>
            <p:nvPr/>
          </p:nvSpPr>
          <p:spPr>
            <a:xfrm rot="17466391">
              <a:off x="6163847" y="2245098"/>
              <a:ext cx="520146" cy="307467"/>
            </a:xfrm>
            <a:prstGeom prst="rightArrow">
              <a:avLst>
                <a:gd name="adj1" fmla="val 37438"/>
                <a:gd name="adj2" fmla="val 5000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5"/>
                </a:solidFill>
              </a:endParaRPr>
            </a:p>
          </p:txBody>
        </p:sp>
        <p:sp>
          <p:nvSpPr>
            <p:cNvPr id="16" name="TextBox 15">
              <a:extLst>
                <a:ext uri="{FF2B5EF4-FFF2-40B4-BE49-F238E27FC236}">
                  <a16:creationId xmlns:a16="http://schemas.microsoft.com/office/drawing/2014/main" id="{D01AAF16-F942-EC48-8B8C-5CDE061A60FB}"/>
                </a:ext>
              </a:extLst>
            </p:cNvPr>
            <p:cNvSpPr txBox="1"/>
            <p:nvPr/>
          </p:nvSpPr>
          <p:spPr>
            <a:xfrm>
              <a:off x="7487480" y="2118455"/>
              <a:ext cx="4008783" cy="461665"/>
            </a:xfrm>
            <a:prstGeom prst="rect">
              <a:avLst/>
            </a:prstGeom>
            <a:noFill/>
          </p:spPr>
          <p:txBody>
            <a:bodyPr wrap="square" rtlCol="0">
              <a:spAutoFit/>
            </a:bodyPr>
            <a:lstStyle/>
            <a:p>
              <a:r>
                <a:rPr lang="en-US" sz="2400" dirty="0"/>
                <a:t>Precondition is a contradiction</a:t>
              </a:r>
            </a:p>
          </p:txBody>
        </p:sp>
      </p:grpSp>
      <p:grpSp>
        <p:nvGrpSpPr>
          <p:cNvPr id="34" name="Group 33">
            <a:extLst>
              <a:ext uri="{FF2B5EF4-FFF2-40B4-BE49-F238E27FC236}">
                <a16:creationId xmlns:a16="http://schemas.microsoft.com/office/drawing/2014/main" id="{CEA68C45-3C1C-AA4E-A1EC-40D142C37EEA}"/>
              </a:ext>
            </a:extLst>
          </p:cNvPr>
          <p:cNvGrpSpPr/>
          <p:nvPr/>
        </p:nvGrpSpPr>
        <p:grpSpPr>
          <a:xfrm>
            <a:off x="7063411" y="3908731"/>
            <a:ext cx="4432852" cy="461665"/>
            <a:chOff x="7063411" y="3908731"/>
            <a:chExt cx="4432852" cy="461665"/>
          </a:xfrm>
        </p:grpSpPr>
        <p:sp>
          <p:nvSpPr>
            <p:cNvPr id="19" name="Right Arrow 18">
              <a:extLst>
                <a:ext uri="{FF2B5EF4-FFF2-40B4-BE49-F238E27FC236}">
                  <a16:creationId xmlns:a16="http://schemas.microsoft.com/office/drawing/2014/main" id="{8C953B63-109C-7D47-B555-398429093F5B}"/>
                </a:ext>
              </a:extLst>
            </p:cNvPr>
            <p:cNvSpPr/>
            <p:nvPr/>
          </p:nvSpPr>
          <p:spPr>
            <a:xfrm>
              <a:off x="7063411" y="3996761"/>
              <a:ext cx="430696" cy="2915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A823DED8-1D1E-D846-AD29-FD972353F9E7}"/>
                </a:ext>
              </a:extLst>
            </p:cNvPr>
            <p:cNvSpPr txBox="1"/>
            <p:nvPr/>
          </p:nvSpPr>
          <p:spPr>
            <a:xfrm>
              <a:off x="7487480" y="3908731"/>
              <a:ext cx="4008783" cy="461665"/>
            </a:xfrm>
            <a:prstGeom prst="rect">
              <a:avLst/>
            </a:prstGeom>
            <a:noFill/>
          </p:spPr>
          <p:txBody>
            <a:bodyPr wrap="square" rtlCol="0">
              <a:spAutoFit/>
            </a:bodyPr>
            <a:lstStyle/>
            <a:p>
              <a:r>
                <a:rPr lang="en-US" sz="2400" dirty="0"/>
                <a:t>Refers to o</a:t>
              </a:r>
              <a:r>
                <a:rPr lang="en-US" sz="2400" baseline="-25000" dirty="0"/>
                <a:t>i</a:t>
              </a:r>
              <a:r>
                <a:rPr lang="en-US" sz="2400" dirty="0"/>
                <a:t> not </a:t>
              </a:r>
              <a:r>
                <a:rPr lang="en-US" sz="2400" dirty="0">
                  <a:solidFill>
                    <a:schemeClr val="accent4"/>
                  </a:solidFill>
                </a:rPr>
                <a:t>old</a:t>
              </a:r>
              <a:r>
                <a:rPr lang="en-US" sz="2400" dirty="0"/>
                <a:t>(o</a:t>
              </a:r>
              <a:r>
                <a:rPr lang="en-US" sz="2400" baseline="-25000" dirty="0"/>
                <a:t>i</a:t>
              </a:r>
              <a:r>
                <a:rPr lang="en-US" sz="2400" dirty="0"/>
                <a:t>)</a:t>
              </a:r>
            </a:p>
          </p:txBody>
        </p:sp>
      </p:grpSp>
      <p:grpSp>
        <p:nvGrpSpPr>
          <p:cNvPr id="33" name="Group 32">
            <a:extLst>
              <a:ext uri="{FF2B5EF4-FFF2-40B4-BE49-F238E27FC236}">
                <a16:creationId xmlns:a16="http://schemas.microsoft.com/office/drawing/2014/main" id="{A387DED3-F257-1C43-AC08-1C1BA752907E}"/>
              </a:ext>
            </a:extLst>
          </p:cNvPr>
          <p:cNvGrpSpPr/>
          <p:nvPr/>
        </p:nvGrpSpPr>
        <p:grpSpPr>
          <a:xfrm>
            <a:off x="3068469" y="2587775"/>
            <a:ext cx="8692835" cy="939146"/>
            <a:chOff x="3068469" y="2587775"/>
            <a:chExt cx="8692835" cy="939146"/>
          </a:xfrm>
        </p:grpSpPr>
        <p:sp>
          <p:nvSpPr>
            <p:cNvPr id="17" name="Right Arrow 16">
              <a:extLst>
                <a:ext uri="{FF2B5EF4-FFF2-40B4-BE49-F238E27FC236}">
                  <a16:creationId xmlns:a16="http://schemas.microsoft.com/office/drawing/2014/main" id="{4B03E2DE-5764-774C-9D52-76EE56FDED7D}"/>
                </a:ext>
              </a:extLst>
            </p:cNvPr>
            <p:cNvSpPr/>
            <p:nvPr/>
          </p:nvSpPr>
          <p:spPr>
            <a:xfrm>
              <a:off x="7063411" y="3101008"/>
              <a:ext cx="430696" cy="2915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C282C71E-F760-4743-AAAC-B3BC3C50909A}"/>
                </a:ext>
              </a:extLst>
            </p:cNvPr>
            <p:cNvSpPr txBox="1"/>
            <p:nvPr/>
          </p:nvSpPr>
          <p:spPr>
            <a:xfrm>
              <a:off x="7487480" y="3012978"/>
              <a:ext cx="4273824" cy="461665"/>
            </a:xfrm>
            <a:prstGeom prst="rect">
              <a:avLst/>
            </a:prstGeom>
            <a:noFill/>
          </p:spPr>
          <p:txBody>
            <a:bodyPr wrap="square" rtlCol="0">
              <a:spAutoFit/>
            </a:bodyPr>
            <a:lstStyle/>
            <a:p>
              <a:r>
                <a:rPr lang="en-US" sz="2400" dirty="0"/>
                <a:t>Vacuity and under specification</a:t>
              </a:r>
            </a:p>
          </p:txBody>
        </p:sp>
        <p:sp>
          <p:nvSpPr>
            <p:cNvPr id="25" name="TextBox 24">
              <a:extLst>
                <a:ext uri="{FF2B5EF4-FFF2-40B4-BE49-F238E27FC236}">
                  <a16:creationId xmlns:a16="http://schemas.microsoft.com/office/drawing/2014/main" id="{08578A50-7B4E-E24A-BB5F-AE4053343DF9}"/>
                </a:ext>
              </a:extLst>
            </p:cNvPr>
            <p:cNvSpPr txBox="1"/>
            <p:nvPr/>
          </p:nvSpPr>
          <p:spPr>
            <a:xfrm>
              <a:off x="3068469" y="2587775"/>
              <a:ext cx="2364190" cy="461665"/>
            </a:xfrm>
            <a:prstGeom prst="rect">
              <a:avLst/>
            </a:prstGeom>
            <a:noFill/>
          </p:spPr>
          <p:txBody>
            <a:bodyPr wrap="square" rtlCol="0">
              <a:spAutoFit/>
            </a:bodyPr>
            <a:lstStyle/>
            <a:p>
              <a:pPr algn="ctr"/>
              <a:r>
                <a:rPr lang="en-US" sz="2400" b="1" dirty="0">
                  <a:solidFill>
                    <a:schemeClr val="accent5"/>
                  </a:solidFill>
                </a:rPr>
                <a:t>CONTRADICTION</a:t>
              </a:r>
            </a:p>
          </p:txBody>
        </p:sp>
        <p:sp>
          <p:nvSpPr>
            <p:cNvPr id="26" name="Right Arrow 25">
              <a:extLst>
                <a:ext uri="{FF2B5EF4-FFF2-40B4-BE49-F238E27FC236}">
                  <a16:creationId xmlns:a16="http://schemas.microsoft.com/office/drawing/2014/main" id="{B664FC80-5C4A-C343-9833-AB401E6AA271}"/>
                </a:ext>
              </a:extLst>
            </p:cNvPr>
            <p:cNvSpPr/>
            <p:nvPr/>
          </p:nvSpPr>
          <p:spPr>
            <a:xfrm rot="17466391">
              <a:off x="3990491" y="3113114"/>
              <a:ext cx="520146" cy="307467"/>
            </a:xfrm>
            <a:prstGeom prst="rightArrow">
              <a:avLst>
                <a:gd name="adj1" fmla="val 37438"/>
                <a:gd name="adj2" fmla="val 5000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5"/>
                </a:solidFill>
              </a:endParaRPr>
            </a:p>
          </p:txBody>
        </p:sp>
      </p:grpSp>
      <p:grpSp>
        <p:nvGrpSpPr>
          <p:cNvPr id="35" name="Group 34">
            <a:extLst>
              <a:ext uri="{FF2B5EF4-FFF2-40B4-BE49-F238E27FC236}">
                <a16:creationId xmlns:a16="http://schemas.microsoft.com/office/drawing/2014/main" id="{BD070CD6-6B4B-D740-ADA6-B4DD91DCF666}"/>
              </a:ext>
            </a:extLst>
          </p:cNvPr>
          <p:cNvGrpSpPr/>
          <p:nvPr/>
        </p:nvGrpSpPr>
        <p:grpSpPr>
          <a:xfrm>
            <a:off x="4391333" y="4400030"/>
            <a:ext cx="7104932" cy="929189"/>
            <a:chOff x="4391333" y="4400030"/>
            <a:chExt cx="7104932" cy="929189"/>
          </a:xfrm>
        </p:grpSpPr>
        <p:sp>
          <p:nvSpPr>
            <p:cNvPr id="21" name="Right Arrow 20">
              <a:extLst>
                <a:ext uri="{FF2B5EF4-FFF2-40B4-BE49-F238E27FC236}">
                  <a16:creationId xmlns:a16="http://schemas.microsoft.com/office/drawing/2014/main" id="{44AEC6B2-3ACE-DB43-BD0C-BB5681C864EA}"/>
                </a:ext>
              </a:extLst>
            </p:cNvPr>
            <p:cNvSpPr/>
            <p:nvPr/>
          </p:nvSpPr>
          <p:spPr>
            <a:xfrm>
              <a:off x="7063413" y="4884657"/>
              <a:ext cx="430696" cy="2915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75C3A6A1-AC4C-1D41-9517-F082A0E6C2AD}"/>
                </a:ext>
              </a:extLst>
            </p:cNvPr>
            <p:cNvSpPr txBox="1"/>
            <p:nvPr/>
          </p:nvSpPr>
          <p:spPr>
            <a:xfrm>
              <a:off x="7487482" y="4796627"/>
              <a:ext cx="4008783" cy="461665"/>
            </a:xfrm>
            <a:prstGeom prst="rect">
              <a:avLst/>
            </a:prstGeom>
            <a:noFill/>
          </p:spPr>
          <p:txBody>
            <a:bodyPr wrap="square" rtlCol="0">
              <a:spAutoFit/>
            </a:bodyPr>
            <a:lstStyle/>
            <a:p>
              <a:r>
                <a:rPr lang="en-US" sz="2400" dirty="0"/>
                <a:t>Vacuity: </a:t>
              </a:r>
              <a:r>
                <a:rPr lang="en-US" sz="2400" dirty="0">
                  <a:solidFill>
                    <a:schemeClr val="accent4"/>
                  </a:solidFill>
                </a:rPr>
                <a:t>assume</a:t>
              </a:r>
              <a:r>
                <a:rPr lang="en-US" sz="2400" dirty="0"/>
                <a:t>(false)</a:t>
              </a:r>
            </a:p>
          </p:txBody>
        </p:sp>
        <p:sp>
          <p:nvSpPr>
            <p:cNvPr id="27" name="TextBox 26">
              <a:extLst>
                <a:ext uri="{FF2B5EF4-FFF2-40B4-BE49-F238E27FC236}">
                  <a16:creationId xmlns:a16="http://schemas.microsoft.com/office/drawing/2014/main" id="{74C0A8BF-1AD2-8B44-9DC6-C4AC6B6744B7}"/>
                </a:ext>
              </a:extLst>
            </p:cNvPr>
            <p:cNvSpPr txBox="1"/>
            <p:nvPr/>
          </p:nvSpPr>
          <p:spPr>
            <a:xfrm>
              <a:off x="4391333" y="4400030"/>
              <a:ext cx="2474916" cy="461665"/>
            </a:xfrm>
            <a:prstGeom prst="rect">
              <a:avLst/>
            </a:prstGeom>
            <a:noFill/>
          </p:spPr>
          <p:txBody>
            <a:bodyPr wrap="square" rtlCol="0">
              <a:spAutoFit/>
            </a:bodyPr>
            <a:lstStyle/>
            <a:p>
              <a:pPr algn="ctr"/>
              <a:r>
                <a:rPr lang="en-US" sz="2400" b="1" dirty="0">
                  <a:solidFill>
                    <a:schemeClr val="accent5"/>
                  </a:solidFill>
                </a:rPr>
                <a:t>CONTRADICTION</a:t>
              </a:r>
            </a:p>
          </p:txBody>
        </p:sp>
        <p:sp>
          <p:nvSpPr>
            <p:cNvPr id="28" name="Right Arrow 27">
              <a:extLst>
                <a:ext uri="{FF2B5EF4-FFF2-40B4-BE49-F238E27FC236}">
                  <a16:creationId xmlns:a16="http://schemas.microsoft.com/office/drawing/2014/main" id="{5ED667CE-B053-4A4E-A998-494ACC270EFE}"/>
                </a:ext>
              </a:extLst>
            </p:cNvPr>
            <p:cNvSpPr/>
            <p:nvPr/>
          </p:nvSpPr>
          <p:spPr>
            <a:xfrm rot="17466391">
              <a:off x="5368718" y="4915412"/>
              <a:ext cx="520146" cy="307467"/>
            </a:xfrm>
            <a:prstGeom prst="rightArrow">
              <a:avLst>
                <a:gd name="adj1" fmla="val 37438"/>
                <a:gd name="adj2" fmla="val 5000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5"/>
                </a:solidFill>
              </a:endParaRPr>
            </a:p>
          </p:txBody>
        </p:sp>
      </p:grpSp>
      <p:grpSp>
        <p:nvGrpSpPr>
          <p:cNvPr id="36" name="Group 35">
            <a:extLst>
              <a:ext uri="{FF2B5EF4-FFF2-40B4-BE49-F238E27FC236}">
                <a16:creationId xmlns:a16="http://schemas.microsoft.com/office/drawing/2014/main" id="{776EEDAF-0F43-0146-B889-D7845C8E6BE9}"/>
              </a:ext>
            </a:extLst>
          </p:cNvPr>
          <p:cNvGrpSpPr/>
          <p:nvPr/>
        </p:nvGrpSpPr>
        <p:grpSpPr>
          <a:xfrm>
            <a:off x="1051853" y="5329146"/>
            <a:ext cx="10504043" cy="927722"/>
            <a:chOff x="1051853" y="5329146"/>
            <a:chExt cx="10504043" cy="927722"/>
          </a:xfrm>
        </p:grpSpPr>
        <p:sp>
          <p:nvSpPr>
            <p:cNvPr id="23" name="Right Arrow 22">
              <a:extLst>
                <a:ext uri="{FF2B5EF4-FFF2-40B4-BE49-F238E27FC236}">
                  <a16:creationId xmlns:a16="http://schemas.microsoft.com/office/drawing/2014/main" id="{F5FB4BC4-B8B1-1F42-AB05-B8ED1CA10D15}"/>
                </a:ext>
              </a:extLst>
            </p:cNvPr>
            <p:cNvSpPr/>
            <p:nvPr/>
          </p:nvSpPr>
          <p:spPr>
            <a:xfrm>
              <a:off x="7063413" y="5764701"/>
              <a:ext cx="430696" cy="2915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CCF3A7B1-D851-4B44-ACC5-19CF981B38BA}"/>
                </a:ext>
              </a:extLst>
            </p:cNvPr>
            <p:cNvSpPr txBox="1"/>
            <p:nvPr/>
          </p:nvSpPr>
          <p:spPr>
            <a:xfrm>
              <a:off x="7487482" y="5676671"/>
              <a:ext cx="4068414" cy="461665"/>
            </a:xfrm>
            <a:prstGeom prst="rect">
              <a:avLst/>
            </a:prstGeom>
            <a:noFill/>
          </p:spPr>
          <p:txBody>
            <a:bodyPr wrap="square" rtlCol="0">
              <a:spAutoFit/>
            </a:bodyPr>
            <a:lstStyle/>
            <a:p>
              <a:r>
                <a:rPr lang="en-US" sz="2400" dirty="0"/>
                <a:t>Vacuity and under specification</a:t>
              </a:r>
            </a:p>
          </p:txBody>
        </p:sp>
        <p:sp>
          <p:nvSpPr>
            <p:cNvPr id="29" name="TextBox 28">
              <a:extLst>
                <a:ext uri="{FF2B5EF4-FFF2-40B4-BE49-F238E27FC236}">
                  <a16:creationId xmlns:a16="http://schemas.microsoft.com/office/drawing/2014/main" id="{066B0F86-3A40-FF43-BA1E-DBF2CA78D9EC}"/>
                </a:ext>
              </a:extLst>
            </p:cNvPr>
            <p:cNvSpPr txBox="1"/>
            <p:nvPr/>
          </p:nvSpPr>
          <p:spPr>
            <a:xfrm>
              <a:off x="1051853" y="5329146"/>
              <a:ext cx="2501277" cy="461665"/>
            </a:xfrm>
            <a:prstGeom prst="rect">
              <a:avLst/>
            </a:prstGeom>
            <a:noFill/>
          </p:spPr>
          <p:txBody>
            <a:bodyPr wrap="square" rtlCol="0">
              <a:spAutoFit/>
            </a:bodyPr>
            <a:lstStyle/>
            <a:p>
              <a:pPr algn="ctr"/>
              <a:r>
                <a:rPr lang="en-US" sz="2400" b="1" dirty="0">
                  <a:solidFill>
                    <a:schemeClr val="accent5"/>
                  </a:solidFill>
                </a:rPr>
                <a:t>CONTRADICTION</a:t>
              </a:r>
            </a:p>
          </p:txBody>
        </p:sp>
        <p:sp>
          <p:nvSpPr>
            <p:cNvPr id="30" name="Right Arrow 29">
              <a:extLst>
                <a:ext uri="{FF2B5EF4-FFF2-40B4-BE49-F238E27FC236}">
                  <a16:creationId xmlns:a16="http://schemas.microsoft.com/office/drawing/2014/main" id="{61CAB838-0547-264E-BE15-865918E2424D}"/>
                </a:ext>
              </a:extLst>
            </p:cNvPr>
            <p:cNvSpPr/>
            <p:nvPr/>
          </p:nvSpPr>
          <p:spPr>
            <a:xfrm rot="17466391">
              <a:off x="2042419" y="5843061"/>
              <a:ext cx="520146" cy="307467"/>
            </a:xfrm>
            <a:prstGeom prst="rightArrow">
              <a:avLst>
                <a:gd name="adj1" fmla="val 37438"/>
                <a:gd name="adj2" fmla="val 50000"/>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5"/>
                </a:solidFill>
              </a:endParaRPr>
            </a:p>
          </p:txBody>
        </p:sp>
      </p:grpSp>
      <p:sp>
        <p:nvSpPr>
          <p:cNvPr id="31" name="Title 30">
            <a:extLst>
              <a:ext uri="{FF2B5EF4-FFF2-40B4-BE49-F238E27FC236}">
                <a16:creationId xmlns:a16="http://schemas.microsoft.com/office/drawing/2014/main" id="{F43C9F7B-857F-3641-B34D-E4A86C1B3ACE}"/>
              </a:ext>
            </a:extLst>
          </p:cNvPr>
          <p:cNvSpPr>
            <a:spLocks noGrp="1"/>
          </p:cNvSpPr>
          <p:nvPr>
            <p:ph type="title"/>
          </p:nvPr>
        </p:nvSpPr>
        <p:spPr/>
        <p:txBody>
          <a:bodyPr/>
          <a:lstStyle/>
          <a:p>
            <a:r>
              <a:rPr lang="en-US" dirty="0"/>
              <a:t>Common Unintended Subtleties in Contracts</a:t>
            </a:r>
          </a:p>
        </p:txBody>
      </p:sp>
    </p:spTree>
    <p:extLst>
      <p:ext uri="{BB962C8B-B14F-4D97-AF65-F5344CB8AC3E}">
        <p14:creationId xmlns:p14="http://schemas.microsoft.com/office/powerpoint/2010/main" val="977678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2051E-2172-8346-90D0-F905D91E8AAB}"/>
              </a:ext>
            </a:extLst>
          </p:cNvPr>
          <p:cNvSpPr>
            <a:spLocks noGrp="1"/>
          </p:cNvSpPr>
          <p:nvPr>
            <p:ph type="title"/>
          </p:nvPr>
        </p:nvSpPr>
        <p:spPr/>
        <p:txBody>
          <a:bodyPr/>
          <a:lstStyle/>
          <a:p>
            <a:r>
              <a:rPr lang="en-US" dirty="0"/>
              <a:t>Gradual Verification</a:t>
            </a:r>
          </a:p>
        </p:txBody>
      </p:sp>
      <p:sp>
        <p:nvSpPr>
          <p:cNvPr id="3" name="Rounded Rectangle 2">
            <a:extLst>
              <a:ext uri="{FF2B5EF4-FFF2-40B4-BE49-F238E27FC236}">
                <a16:creationId xmlns:a16="http://schemas.microsoft.com/office/drawing/2014/main" id="{932EE841-AAE7-454B-B471-0C973FBB9CBC}"/>
              </a:ext>
            </a:extLst>
          </p:cNvPr>
          <p:cNvSpPr/>
          <p:nvPr/>
        </p:nvSpPr>
        <p:spPr>
          <a:xfrm>
            <a:off x="1172808" y="3096443"/>
            <a:ext cx="3564837" cy="24251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C5003A2E-05A1-694C-BEAA-16F3B6126634}"/>
              </a:ext>
            </a:extLst>
          </p:cNvPr>
          <p:cNvSpPr txBox="1"/>
          <p:nvPr/>
        </p:nvSpPr>
        <p:spPr>
          <a:xfrm>
            <a:off x="2060706" y="3043662"/>
            <a:ext cx="1669773" cy="646331"/>
          </a:xfrm>
          <a:prstGeom prst="rect">
            <a:avLst/>
          </a:prstGeom>
          <a:noFill/>
        </p:spPr>
        <p:txBody>
          <a:bodyPr wrap="square" rtlCol="0">
            <a:spAutoFit/>
          </a:bodyPr>
          <a:lstStyle/>
          <a:p>
            <a:pPr algn="ctr"/>
            <a:r>
              <a:rPr lang="en-US" sz="3600" dirty="0" err="1"/>
              <a:t>Dafny</a:t>
            </a:r>
            <a:endParaRPr lang="en-US" sz="3600" dirty="0"/>
          </a:p>
        </p:txBody>
      </p:sp>
      <p:sp>
        <p:nvSpPr>
          <p:cNvPr id="5" name="Rounded Rectangle 4">
            <a:extLst>
              <a:ext uri="{FF2B5EF4-FFF2-40B4-BE49-F238E27FC236}">
                <a16:creationId xmlns:a16="http://schemas.microsoft.com/office/drawing/2014/main" id="{086940AB-C645-B04D-9D0C-ACBD6AAA3A22}"/>
              </a:ext>
            </a:extLst>
          </p:cNvPr>
          <p:cNvSpPr/>
          <p:nvPr/>
        </p:nvSpPr>
        <p:spPr>
          <a:xfrm>
            <a:off x="1421284" y="3740830"/>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Environment Models</a:t>
            </a:r>
          </a:p>
        </p:txBody>
      </p:sp>
      <p:sp>
        <p:nvSpPr>
          <p:cNvPr id="6" name="Rounded Rectangle 5">
            <a:extLst>
              <a:ext uri="{FF2B5EF4-FFF2-40B4-BE49-F238E27FC236}">
                <a16:creationId xmlns:a16="http://schemas.microsoft.com/office/drawing/2014/main" id="{8D43A981-5945-C14D-AC49-58AF80878307}"/>
              </a:ext>
            </a:extLst>
          </p:cNvPr>
          <p:cNvSpPr/>
          <p:nvPr/>
        </p:nvSpPr>
        <p:spPr>
          <a:xfrm>
            <a:off x="3057926" y="4590623"/>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Tests</a:t>
            </a:r>
          </a:p>
        </p:txBody>
      </p:sp>
      <p:sp>
        <p:nvSpPr>
          <p:cNvPr id="7" name="Rounded Rectangle 6">
            <a:extLst>
              <a:ext uri="{FF2B5EF4-FFF2-40B4-BE49-F238E27FC236}">
                <a16:creationId xmlns:a16="http://schemas.microsoft.com/office/drawing/2014/main" id="{975B9FF7-FF59-CD4C-9E92-662DB7410863}"/>
              </a:ext>
            </a:extLst>
          </p:cNvPr>
          <p:cNvSpPr/>
          <p:nvPr/>
        </p:nvSpPr>
        <p:spPr>
          <a:xfrm>
            <a:off x="1421284" y="4590623"/>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Generalized Properties</a:t>
            </a:r>
          </a:p>
        </p:txBody>
      </p:sp>
      <p:sp>
        <p:nvSpPr>
          <p:cNvPr id="8" name="Rounded Rectangle 7">
            <a:extLst>
              <a:ext uri="{FF2B5EF4-FFF2-40B4-BE49-F238E27FC236}">
                <a16:creationId xmlns:a16="http://schemas.microsoft.com/office/drawing/2014/main" id="{2C422EAB-4658-7B4F-8023-14B6DB6A3DCA}"/>
              </a:ext>
            </a:extLst>
          </p:cNvPr>
          <p:cNvSpPr/>
          <p:nvPr/>
        </p:nvSpPr>
        <p:spPr>
          <a:xfrm>
            <a:off x="3057926" y="3739173"/>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Component Model</a:t>
            </a:r>
          </a:p>
        </p:txBody>
      </p:sp>
      <p:sp>
        <p:nvSpPr>
          <p:cNvPr id="9" name="Rounded Rectangle 8">
            <a:extLst>
              <a:ext uri="{FF2B5EF4-FFF2-40B4-BE49-F238E27FC236}">
                <a16:creationId xmlns:a16="http://schemas.microsoft.com/office/drawing/2014/main" id="{0BEFC859-9B8E-D848-9905-E162C720ACE7}"/>
              </a:ext>
            </a:extLst>
          </p:cNvPr>
          <p:cNvSpPr/>
          <p:nvPr/>
        </p:nvSpPr>
        <p:spPr>
          <a:xfrm>
            <a:off x="7550419" y="3096443"/>
            <a:ext cx="3564837" cy="24251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17A85CB-62FE-7B45-833D-1B472BD96874}"/>
              </a:ext>
            </a:extLst>
          </p:cNvPr>
          <p:cNvSpPr txBox="1"/>
          <p:nvPr/>
        </p:nvSpPr>
        <p:spPr>
          <a:xfrm>
            <a:off x="8410156" y="3043663"/>
            <a:ext cx="1845362" cy="646331"/>
          </a:xfrm>
          <a:prstGeom prst="rect">
            <a:avLst/>
          </a:prstGeom>
          <a:noFill/>
        </p:spPr>
        <p:txBody>
          <a:bodyPr wrap="square" rtlCol="0">
            <a:spAutoFit/>
          </a:bodyPr>
          <a:lstStyle/>
          <a:p>
            <a:pPr algn="ctr"/>
            <a:r>
              <a:rPr lang="en-US" sz="3600" dirty="0"/>
              <a:t>Runtime</a:t>
            </a:r>
          </a:p>
        </p:txBody>
      </p:sp>
      <p:sp>
        <p:nvSpPr>
          <p:cNvPr id="11" name="Right Arrow 10">
            <a:extLst>
              <a:ext uri="{FF2B5EF4-FFF2-40B4-BE49-F238E27FC236}">
                <a16:creationId xmlns:a16="http://schemas.microsoft.com/office/drawing/2014/main" id="{02AD78B8-165C-A349-9584-A49F59282116}"/>
              </a:ext>
            </a:extLst>
          </p:cNvPr>
          <p:cNvSpPr/>
          <p:nvPr/>
        </p:nvSpPr>
        <p:spPr>
          <a:xfrm>
            <a:off x="5001034" y="3966118"/>
            <a:ext cx="2420184" cy="93758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2400" dirty="0" err="1"/>
              <a:t>Dafny</a:t>
            </a:r>
            <a:r>
              <a:rPr lang="en-US" sz="2400" dirty="0"/>
              <a:t> Compiler</a:t>
            </a:r>
          </a:p>
        </p:txBody>
      </p:sp>
      <p:sp>
        <p:nvSpPr>
          <p:cNvPr id="12" name="Rounded Rectangle 11">
            <a:extLst>
              <a:ext uri="{FF2B5EF4-FFF2-40B4-BE49-F238E27FC236}">
                <a16:creationId xmlns:a16="http://schemas.microsoft.com/office/drawing/2014/main" id="{AF397848-C849-2F47-8055-88B2F65838A3}"/>
              </a:ext>
            </a:extLst>
          </p:cNvPr>
          <p:cNvSpPr/>
          <p:nvPr/>
        </p:nvSpPr>
        <p:spPr>
          <a:xfrm>
            <a:off x="9465360" y="3739172"/>
            <a:ext cx="1474309" cy="69573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Existing</a:t>
            </a:r>
          </a:p>
          <a:p>
            <a:pPr algn="ctr"/>
            <a:r>
              <a:rPr lang="en-US" dirty="0"/>
              <a:t>Environment</a:t>
            </a:r>
          </a:p>
        </p:txBody>
      </p:sp>
      <p:sp>
        <p:nvSpPr>
          <p:cNvPr id="13" name="Rounded Rectangle 12">
            <a:extLst>
              <a:ext uri="{FF2B5EF4-FFF2-40B4-BE49-F238E27FC236}">
                <a16:creationId xmlns:a16="http://schemas.microsoft.com/office/drawing/2014/main" id="{D17223AD-9029-044B-8AE0-A3B5A391BE44}"/>
              </a:ext>
            </a:extLst>
          </p:cNvPr>
          <p:cNvSpPr/>
          <p:nvPr/>
        </p:nvSpPr>
        <p:spPr>
          <a:xfrm>
            <a:off x="7815465" y="3739172"/>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err="1"/>
              <a:t>Dafny</a:t>
            </a:r>
            <a:r>
              <a:rPr lang="en-US" dirty="0"/>
              <a:t> Component</a:t>
            </a:r>
          </a:p>
        </p:txBody>
      </p:sp>
      <p:sp>
        <p:nvSpPr>
          <p:cNvPr id="14" name="Rounded Rectangle 13">
            <a:extLst>
              <a:ext uri="{FF2B5EF4-FFF2-40B4-BE49-F238E27FC236}">
                <a16:creationId xmlns:a16="http://schemas.microsoft.com/office/drawing/2014/main" id="{78F9B38F-DB0E-2D47-BCEF-26EF3BF132B8}"/>
              </a:ext>
            </a:extLst>
          </p:cNvPr>
          <p:cNvSpPr/>
          <p:nvPr/>
        </p:nvSpPr>
        <p:spPr>
          <a:xfrm>
            <a:off x="7815465" y="4607184"/>
            <a:ext cx="1474309" cy="69573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err="1"/>
              <a:t>Dafny</a:t>
            </a:r>
            <a:r>
              <a:rPr lang="en-US" dirty="0"/>
              <a:t> Tests</a:t>
            </a:r>
          </a:p>
        </p:txBody>
      </p:sp>
      <p:sp>
        <p:nvSpPr>
          <p:cNvPr id="17" name="Left-Right Arrow 16">
            <a:extLst>
              <a:ext uri="{FF2B5EF4-FFF2-40B4-BE49-F238E27FC236}">
                <a16:creationId xmlns:a16="http://schemas.microsoft.com/office/drawing/2014/main" id="{296993D3-0E81-254E-BB3E-FC364685620A}"/>
              </a:ext>
            </a:extLst>
          </p:cNvPr>
          <p:cNvSpPr/>
          <p:nvPr/>
        </p:nvSpPr>
        <p:spPr>
          <a:xfrm>
            <a:off x="4921518" y="1690688"/>
            <a:ext cx="2420185" cy="93758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Test</a:t>
            </a:r>
          </a:p>
        </p:txBody>
      </p:sp>
      <p:sp>
        <p:nvSpPr>
          <p:cNvPr id="18" name="Rounded Rectangle 17">
            <a:extLst>
              <a:ext uri="{FF2B5EF4-FFF2-40B4-BE49-F238E27FC236}">
                <a16:creationId xmlns:a16="http://schemas.microsoft.com/office/drawing/2014/main" id="{59E09941-720D-9C43-961D-2BFC39E1C4BB}"/>
              </a:ext>
            </a:extLst>
          </p:cNvPr>
          <p:cNvSpPr/>
          <p:nvPr/>
        </p:nvSpPr>
        <p:spPr>
          <a:xfrm>
            <a:off x="1172808" y="1704684"/>
            <a:ext cx="3558208" cy="10031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Contract Model</a:t>
            </a:r>
          </a:p>
        </p:txBody>
      </p:sp>
      <p:sp>
        <p:nvSpPr>
          <p:cNvPr id="19" name="Rounded Rectangle 18">
            <a:extLst>
              <a:ext uri="{FF2B5EF4-FFF2-40B4-BE49-F238E27FC236}">
                <a16:creationId xmlns:a16="http://schemas.microsoft.com/office/drawing/2014/main" id="{61FC19C3-D362-3243-B056-198CBB2313B8}"/>
              </a:ext>
            </a:extLst>
          </p:cNvPr>
          <p:cNvSpPr/>
          <p:nvPr/>
        </p:nvSpPr>
        <p:spPr>
          <a:xfrm>
            <a:off x="7550420" y="1704677"/>
            <a:ext cx="3558208" cy="100310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Code</a:t>
            </a:r>
          </a:p>
        </p:txBody>
      </p:sp>
      <p:sp>
        <p:nvSpPr>
          <p:cNvPr id="21" name="TextBox 20">
            <a:extLst>
              <a:ext uri="{FF2B5EF4-FFF2-40B4-BE49-F238E27FC236}">
                <a16:creationId xmlns:a16="http://schemas.microsoft.com/office/drawing/2014/main" id="{22E4EDE0-FDD3-C44F-B44A-C6DE1DA20C79}"/>
              </a:ext>
            </a:extLst>
          </p:cNvPr>
          <p:cNvSpPr txBox="1"/>
          <p:nvPr/>
        </p:nvSpPr>
        <p:spPr>
          <a:xfrm>
            <a:off x="2286827" y="5874368"/>
            <a:ext cx="7618346" cy="646331"/>
          </a:xfrm>
          <a:prstGeom prst="rect">
            <a:avLst/>
          </a:prstGeom>
          <a:noFill/>
        </p:spPr>
        <p:txBody>
          <a:bodyPr wrap="square" rtlCol="0">
            <a:spAutoFit/>
          </a:bodyPr>
          <a:lstStyle/>
          <a:p>
            <a:pPr algn="ctr"/>
            <a:r>
              <a:rPr lang="en-US" sz="3600" dirty="0"/>
              <a:t> Requires a test framework for </a:t>
            </a:r>
            <a:r>
              <a:rPr lang="en-US" sz="3600" dirty="0" err="1"/>
              <a:t>Dafny</a:t>
            </a:r>
            <a:endParaRPr lang="en-US" sz="3600" dirty="0"/>
          </a:p>
        </p:txBody>
      </p:sp>
    </p:spTree>
    <p:extLst>
      <p:ext uri="{BB962C8B-B14F-4D97-AF65-F5344CB8AC3E}">
        <p14:creationId xmlns:p14="http://schemas.microsoft.com/office/powerpoint/2010/main" val="225544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animBg="1"/>
      <p:bldP spid="6" grpId="0" animBg="1"/>
      <p:bldP spid="7" grpId="0" animBg="1"/>
      <p:bldP spid="8" grpId="0" animBg="1"/>
      <p:bldP spid="9" grpId="0" animBg="1"/>
      <p:bldP spid="10" grpId="0"/>
      <p:bldP spid="11" grpId="0" animBg="1"/>
      <p:bldP spid="12" grpId="0" animBg="1"/>
      <p:bldP spid="13" grpId="0" animBg="1"/>
      <p:bldP spid="14" grpId="0" animBg="1"/>
      <p:bldP spid="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69B22-279D-2A42-8467-3383707D8C14}"/>
              </a:ext>
            </a:extLst>
          </p:cNvPr>
          <p:cNvSpPr>
            <a:spLocks noGrp="1"/>
          </p:cNvSpPr>
          <p:nvPr>
            <p:ph type="title"/>
          </p:nvPr>
        </p:nvSpPr>
        <p:spPr/>
        <p:txBody>
          <a:bodyPr/>
          <a:lstStyle/>
          <a:p>
            <a:r>
              <a:rPr lang="en-US" dirty="0"/>
              <a:t>Black Box Input Partitioning Tests</a:t>
            </a:r>
          </a:p>
        </p:txBody>
      </p:sp>
      <p:sp>
        <p:nvSpPr>
          <p:cNvPr id="3" name="Rectangle 2">
            <a:extLst>
              <a:ext uri="{FF2B5EF4-FFF2-40B4-BE49-F238E27FC236}">
                <a16:creationId xmlns:a16="http://schemas.microsoft.com/office/drawing/2014/main" id="{D1C10D5D-4E71-B249-BF03-FCE80002A285}"/>
              </a:ext>
            </a:extLst>
          </p:cNvPr>
          <p:cNvSpPr/>
          <p:nvPr/>
        </p:nvSpPr>
        <p:spPr>
          <a:xfrm>
            <a:off x="344558" y="1730444"/>
            <a:ext cx="11728174" cy="2677656"/>
          </a:xfrm>
          <a:prstGeom prst="rect">
            <a:avLst/>
          </a:prstGeom>
        </p:spPr>
        <p:txBody>
          <a:bodyPr wrap="square">
            <a:spAutoFit/>
          </a:bodyPr>
          <a:lstStyle/>
          <a:p>
            <a:r>
              <a:rPr lang="en-US" sz="2400" b="1" dirty="0">
                <a:solidFill>
                  <a:schemeClr val="tx2"/>
                </a:solidFill>
                <a:latin typeface="Menlo" panose="020B0609030804020204" pitchFamily="49" charset="0"/>
              </a:rPr>
              <a:t>Inputs</a:t>
            </a:r>
            <a:r>
              <a:rPr lang="en-US" sz="2400" dirty="0">
                <a:solidFill>
                  <a:schemeClr val="tx2"/>
                </a:solidFill>
                <a:latin typeface="Menlo" panose="020B0609030804020204" pitchFamily="49" charset="0"/>
              </a:rPr>
              <a:t>: </a:t>
            </a:r>
            <a:r>
              <a:rPr lang="en-US" sz="2400" dirty="0" err="1">
                <a:solidFill>
                  <a:schemeClr val="tx2"/>
                </a:solidFill>
                <a:latin typeface="Menlo" panose="020B0609030804020204" pitchFamily="49" charset="0"/>
              </a:rPr>
              <a:t>this.alarm</a:t>
            </a:r>
            <a:r>
              <a:rPr lang="en-US" sz="2400" dirty="0">
                <a:solidFill>
                  <a:schemeClr val="tx2"/>
                </a:solidFill>
                <a:latin typeface="Menlo" panose="020B0609030804020204" pitchFamily="49" charset="0"/>
              </a:rPr>
              <a:t>, </a:t>
            </a:r>
            <a:r>
              <a:rPr lang="en-US" sz="2400" dirty="0" err="1">
                <a:solidFill>
                  <a:schemeClr val="tx2"/>
                </a:solidFill>
                <a:latin typeface="Menlo" panose="020B0609030804020204" pitchFamily="49" charset="0"/>
              </a:rPr>
              <a:t>this.level</a:t>
            </a:r>
            <a:r>
              <a:rPr lang="en-US" sz="2400" dirty="0">
                <a:solidFill>
                  <a:schemeClr val="tx2"/>
                </a:solidFill>
                <a:latin typeface="Menlo" panose="020B0609030804020204" pitchFamily="49" charset="0"/>
              </a:rPr>
              <a:t>, t, fingerprint</a:t>
            </a:r>
          </a:p>
          <a:p>
            <a:endParaRPr lang="en-US" sz="2400" dirty="0">
              <a:solidFill>
                <a:schemeClr val="tx2"/>
              </a:solidFill>
              <a:latin typeface="Menlo" panose="020B0609030804020204" pitchFamily="49" charset="0"/>
            </a:endParaRPr>
          </a:p>
          <a:p>
            <a:r>
              <a:rPr lang="en-US" sz="2400" dirty="0">
                <a:solidFill>
                  <a:schemeClr val="accent5">
                    <a:lumMod val="40000"/>
                    <a:lumOff val="60000"/>
                  </a:schemeClr>
                </a:solidFill>
                <a:latin typeface="Menlo" panose="020B0609030804020204" pitchFamily="49" charset="0"/>
              </a:rPr>
              <a:t>expect !alarm</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alarm == (alarm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a:t>
            </a:r>
          </a:p>
          <a:p>
            <a:r>
              <a:rPr lang="en-US" sz="2400" dirty="0">
                <a:solidFill>
                  <a:srgbClr val="C586C0"/>
                </a:solidFill>
                <a:latin typeface="Menlo" panose="020B0609030804020204" pitchFamily="49" charset="0"/>
              </a:rPr>
              <a:t>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(!alarm &amp;&amp; </a:t>
            </a:r>
            <a:r>
              <a:rPr lang="en-US" sz="2400" dirty="0" err="1">
                <a:solidFill>
                  <a:srgbClr val="D4D4D4"/>
                </a:solidFill>
                <a:latin typeface="Menlo" panose="020B0609030804020204" pitchFamily="49" charset="0"/>
              </a:rPr>
              <a:t>level.</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a:t>
            </a:r>
            <a:endParaRPr lang="en-US" sz="2400" dirty="0">
              <a:solidFill>
                <a:srgbClr val="D4D4D4"/>
              </a:solidFill>
              <a:latin typeface="Menlo" panose="020B0609030804020204" pitchFamily="49" charset="0"/>
            </a:endParaRPr>
          </a:p>
        </p:txBody>
      </p:sp>
      <p:grpSp>
        <p:nvGrpSpPr>
          <p:cNvPr id="6" name="Group 5">
            <a:extLst>
              <a:ext uri="{FF2B5EF4-FFF2-40B4-BE49-F238E27FC236}">
                <a16:creationId xmlns:a16="http://schemas.microsoft.com/office/drawing/2014/main" id="{9FCD0285-F52C-E744-8CFA-00D41DB83D79}"/>
              </a:ext>
            </a:extLst>
          </p:cNvPr>
          <p:cNvGrpSpPr/>
          <p:nvPr/>
        </p:nvGrpSpPr>
        <p:grpSpPr>
          <a:xfrm>
            <a:off x="1318592" y="4482544"/>
            <a:ext cx="8607286" cy="536713"/>
            <a:chOff x="1013792" y="3899452"/>
            <a:chExt cx="8607286" cy="536713"/>
          </a:xfrm>
        </p:grpSpPr>
        <p:sp>
          <p:nvSpPr>
            <p:cNvPr id="4" name="Oval 3">
              <a:extLst>
                <a:ext uri="{FF2B5EF4-FFF2-40B4-BE49-F238E27FC236}">
                  <a16:creationId xmlns:a16="http://schemas.microsoft.com/office/drawing/2014/main" id="{C8C63CAD-5D8E-A444-B6AD-B31A8FA0307F}"/>
                </a:ext>
              </a:extLst>
            </p:cNvPr>
            <p:cNvSpPr/>
            <p:nvPr/>
          </p:nvSpPr>
          <p:spPr>
            <a:xfrm>
              <a:off x="1013792" y="3899452"/>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1</a:t>
              </a:r>
            </a:p>
          </p:txBody>
        </p:sp>
        <p:sp>
          <p:nvSpPr>
            <p:cNvPr id="5" name="TextBox 4">
              <a:extLst>
                <a:ext uri="{FF2B5EF4-FFF2-40B4-BE49-F238E27FC236}">
                  <a16:creationId xmlns:a16="http://schemas.microsoft.com/office/drawing/2014/main" id="{D1B129AF-AB0C-E24E-867B-C93B127AD23F}"/>
                </a:ext>
              </a:extLst>
            </p:cNvPr>
            <p:cNvSpPr txBox="1"/>
            <p:nvPr/>
          </p:nvSpPr>
          <p:spPr>
            <a:xfrm>
              <a:off x="1676400" y="3936975"/>
              <a:ext cx="7944678"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1"/>
                  </a:solidFill>
                </a:rPr>
                <a:t>true </a:t>
              </a:r>
              <a:r>
                <a:rPr lang="en-US" sz="2400" dirty="0"/>
                <a:t>and any </a:t>
              </a:r>
              <a:r>
                <a:rPr lang="en-US" sz="2400" i="1" dirty="0">
                  <a:solidFill>
                    <a:schemeClr val="tx2"/>
                  </a:solidFill>
                </a:rPr>
                <a:t>level</a:t>
              </a:r>
              <a:r>
                <a:rPr lang="en-US" sz="2400" dirty="0"/>
                <a:t>, </a:t>
              </a:r>
              <a:r>
                <a:rPr lang="en-US" sz="2400" i="1" dirty="0"/>
                <a:t>t</a:t>
              </a:r>
              <a:r>
                <a:rPr lang="en-US" sz="2400" dirty="0"/>
                <a:t>, and </a:t>
              </a:r>
              <a:r>
                <a:rPr lang="en-US" sz="2400" i="1" dirty="0"/>
                <a:t>fingerprint </a:t>
              </a:r>
            </a:p>
          </p:txBody>
        </p:sp>
      </p:grpSp>
      <p:grpSp>
        <p:nvGrpSpPr>
          <p:cNvPr id="13" name="Group 12">
            <a:extLst>
              <a:ext uri="{FF2B5EF4-FFF2-40B4-BE49-F238E27FC236}">
                <a16:creationId xmlns:a16="http://schemas.microsoft.com/office/drawing/2014/main" id="{CEC2048F-1F6A-B445-A1E9-611CAC97FC03}"/>
              </a:ext>
            </a:extLst>
          </p:cNvPr>
          <p:cNvGrpSpPr/>
          <p:nvPr/>
        </p:nvGrpSpPr>
        <p:grpSpPr>
          <a:xfrm>
            <a:off x="1318592" y="5327964"/>
            <a:ext cx="9442173" cy="536713"/>
            <a:chOff x="1318592" y="5327964"/>
            <a:chExt cx="9442173" cy="536713"/>
          </a:xfrm>
        </p:grpSpPr>
        <p:sp>
          <p:nvSpPr>
            <p:cNvPr id="8" name="Oval 7">
              <a:extLst>
                <a:ext uri="{FF2B5EF4-FFF2-40B4-BE49-F238E27FC236}">
                  <a16:creationId xmlns:a16="http://schemas.microsoft.com/office/drawing/2014/main" id="{6E5084EB-00EA-4F4D-B190-A5F3FABCAF98}"/>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2</a:t>
              </a:r>
            </a:p>
          </p:txBody>
        </p:sp>
        <p:sp>
          <p:nvSpPr>
            <p:cNvPr id="9" name="TextBox 8">
              <a:extLst>
                <a:ext uri="{FF2B5EF4-FFF2-40B4-BE49-F238E27FC236}">
                  <a16:creationId xmlns:a16="http://schemas.microsoft.com/office/drawing/2014/main" id="{09E87CE1-E5BD-AF4B-848F-3A89811A5634}"/>
                </a:ext>
              </a:extLst>
            </p:cNvPr>
            <p:cNvSpPr txBox="1"/>
            <p:nvPr/>
          </p:nvSpPr>
          <p:spPr>
            <a:xfrm>
              <a:off x="2002793" y="5365487"/>
              <a:ext cx="8757972"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any </a:t>
              </a:r>
              <a:r>
                <a:rPr lang="en-US" sz="2400" i="1" dirty="0">
                  <a:solidFill>
                    <a:schemeClr val="tx2"/>
                  </a:solidFill>
                </a:rPr>
                <a:t>level</a:t>
              </a:r>
              <a:r>
                <a:rPr lang="en-US" sz="2400" dirty="0"/>
                <a:t>, and </a:t>
              </a:r>
              <a:r>
                <a:rPr lang="en-US" sz="2400" i="1" dirty="0">
                  <a:solidFill>
                    <a:schemeClr val="tx2"/>
                  </a:solidFill>
                </a:rPr>
                <a:t>t</a:t>
              </a:r>
              <a:r>
                <a:rPr lang="en-US" sz="2400" dirty="0"/>
                <a:t> does not certify </a:t>
              </a:r>
              <a:r>
                <a:rPr lang="en-US" sz="2400" i="1" dirty="0">
                  <a:solidFill>
                    <a:schemeClr val="tx2"/>
                  </a:solidFill>
                </a:rPr>
                <a:t>fingerprint</a:t>
              </a:r>
              <a:endParaRPr lang="en-US" sz="2400" dirty="0">
                <a:solidFill>
                  <a:schemeClr val="accent5"/>
                </a:solidFill>
              </a:endParaRPr>
            </a:p>
          </p:txBody>
        </p:sp>
      </p:grpSp>
    </p:spTree>
    <p:extLst>
      <p:ext uri="{BB962C8B-B14F-4D97-AF65-F5344CB8AC3E}">
        <p14:creationId xmlns:p14="http://schemas.microsoft.com/office/powerpoint/2010/main" val="15311708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2CF3C-9C6B-F248-93DC-8B3160805BB7}"/>
              </a:ext>
            </a:extLst>
          </p:cNvPr>
          <p:cNvSpPr>
            <a:spLocks noGrp="1"/>
          </p:cNvSpPr>
          <p:nvPr>
            <p:ph type="title"/>
          </p:nvPr>
        </p:nvSpPr>
        <p:spPr/>
        <p:txBody>
          <a:bodyPr/>
          <a:lstStyle/>
          <a:p>
            <a:r>
              <a:rPr lang="en-US" dirty="0"/>
              <a:t>Inputs for</a:t>
            </a:r>
          </a:p>
        </p:txBody>
      </p:sp>
      <p:sp>
        <p:nvSpPr>
          <p:cNvPr id="3" name="Rectangle 2">
            <a:extLst>
              <a:ext uri="{FF2B5EF4-FFF2-40B4-BE49-F238E27FC236}">
                <a16:creationId xmlns:a16="http://schemas.microsoft.com/office/drawing/2014/main" id="{6F3ADF45-BAD3-E240-9612-46A7EC781A14}"/>
              </a:ext>
            </a:extLst>
          </p:cNvPr>
          <p:cNvSpPr/>
          <p:nvPr/>
        </p:nvSpPr>
        <p:spPr>
          <a:xfrm>
            <a:off x="916057" y="2297595"/>
            <a:ext cx="10359886" cy="1200329"/>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"fresh"</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freshIdStation</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IdStation</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idStation</a:t>
            </a:r>
            <a:r>
              <a:rPr lang="en-US" sz="2400" dirty="0">
                <a:solidFill>
                  <a:srgbClr val="D4D4D4"/>
                </a:solidFill>
                <a:latin typeface="Menlo" panose="020B0609030804020204" pitchFamily="49" charset="0"/>
              </a:rPr>
              <a:t>)</a:t>
            </a:r>
          </a:p>
        </p:txBody>
      </p:sp>
      <p:sp>
        <p:nvSpPr>
          <p:cNvPr id="5" name="TextBox 4">
            <a:extLst>
              <a:ext uri="{FF2B5EF4-FFF2-40B4-BE49-F238E27FC236}">
                <a16:creationId xmlns:a16="http://schemas.microsoft.com/office/drawing/2014/main" id="{8B2C8218-F146-3640-B017-F232FA293F10}"/>
              </a:ext>
            </a:extLst>
          </p:cNvPr>
          <p:cNvSpPr txBox="1"/>
          <p:nvPr/>
        </p:nvSpPr>
        <p:spPr>
          <a:xfrm>
            <a:off x="2162630" y="4440186"/>
            <a:ext cx="7366000" cy="1200329"/>
          </a:xfrm>
          <a:prstGeom prst="rect">
            <a:avLst/>
          </a:prstGeom>
          <a:noFill/>
        </p:spPr>
        <p:txBody>
          <a:bodyPr wrap="square" rtlCol="0">
            <a:spAutoFit/>
          </a:bodyPr>
          <a:lstStyle/>
          <a:p>
            <a:pPr algn="ctr"/>
            <a:r>
              <a:rPr lang="en-US" sz="3600" dirty="0">
                <a:solidFill>
                  <a:srgbClr val="CE9178"/>
                </a:solidFill>
                <a:latin typeface="Menlo" panose="020B0609030804020204" pitchFamily="49" charset="0"/>
              </a:rPr>
              <a:t>"fresh” </a:t>
            </a:r>
            <a:r>
              <a:rPr lang="en-US" sz="3600" dirty="0"/>
              <a:t>creates a new object  with fields that can be accessed directly</a:t>
            </a:r>
          </a:p>
        </p:txBody>
      </p:sp>
      <p:grpSp>
        <p:nvGrpSpPr>
          <p:cNvPr id="8" name="Group 7">
            <a:extLst>
              <a:ext uri="{FF2B5EF4-FFF2-40B4-BE49-F238E27FC236}">
                <a16:creationId xmlns:a16="http://schemas.microsoft.com/office/drawing/2014/main" id="{70916DC6-6299-9C49-A2B8-136E1999C02D}"/>
              </a:ext>
            </a:extLst>
          </p:cNvPr>
          <p:cNvGrpSpPr/>
          <p:nvPr/>
        </p:nvGrpSpPr>
        <p:grpSpPr>
          <a:xfrm>
            <a:off x="3460545" y="734561"/>
            <a:ext cx="6384915" cy="536713"/>
            <a:chOff x="1013792" y="3899452"/>
            <a:chExt cx="6384915" cy="536713"/>
          </a:xfrm>
        </p:grpSpPr>
        <p:sp>
          <p:nvSpPr>
            <p:cNvPr id="9" name="Oval 8">
              <a:extLst>
                <a:ext uri="{FF2B5EF4-FFF2-40B4-BE49-F238E27FC236}">
                  <a16:creationId xmlns:a16="http://schemas.microsoft.com/office/drawing/2014/main" id="{3A10231A-A40D-874F-BA4B-515B34E2E383}"/>
                </a:ext>
              </a:extLst>
            </p:cNvPr>
            <p:cNvSpPr/>
            <p:nvPr/>
          </p:nvSpPr>
          <p:spPr>
            <a:xfrm>
              <a:off x="1013792" y="3899452"/>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1</a:t>
              </a:r>
            </a:p>
          </p:txBody>
        </p:sp>
        <p:sp>
          <p:nvSpPr>
            <p:cNvPr id="10" name="TextBox 9">
              <a:extLst>
                <a:ext uri="{FF2B5EF4-FFF2-40B4-BE49-F238E27FC236}">
                  <a16:creationId xmlns:a16="http://schemas.microsoft.com/office/drawing/2014/main" id="{B87174F1-368A-EC4C-9160-2151986C64D9}"/>
                </a:ext>
              </a:extLst>
            </p:cNvPr>
            <p:cNvSpPr txBox="1"/>
            <p:nvPr/>
          </p:nvSpPr>
          <p:spPr>
            <a:xfrm>
              <a:off x="1676400" y="3936975"/>
              <a:ext cx="5722307"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1"/>
                  </a:solidFill>
                </a:rPr>
                <a:t>true </a:t>
              </a:r>
              <a:r>
                <a:rPr lang="en-US" sz="2400" dirty="0"/>
                <a:t>and any </a:t>
              </a:r>
              <a:r>
                <a:rPr lang="en-US" sz="2400" i="1" dirty="0">
                  <a:solidFill>
                    <a:schemeClr val="tx2"/>
                  </a:solidFill>
                </a:rPr>
                <a:t>level</a:t>
              </a:r>
              <a:r>
                <a:rPr lang="en-US" sz="2400" dirty="0"/>
                <a:t>, </a:t>
              </a:r>
              <a:r>
                <a:rPr lang="en-US" sz="2400" i="1" dirty="0"/>
                <a:t>t</a:t>
              </a:r>
              <a:r>
                <a:rPr lang="en-US" sz="2400" dirty="0"/>
                <a:t>, and </a:t>
              </a:r>
              <a:r>
                <a:rPr lang="en-US" sz="2400" i="1" dirty="0"/>
                <a:t>fingerprint </a:t>
              </a:r>
            </a:p>
          </p:txBody>
        </p:sp>
      </p:grpSp>
    </p:spTree>
    <p:extLst>
      <p:ext uri="{BB962C8B-B14F-4D97-AF65-F5344CB8AC3E}">
        <p14:creationId xmlns:p14="http://schemas.microsoft.com/office/powerpoint/2010/main" val="65417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2CF3C-9C6B-F248-93DC-8B3160805BB7}"/>
              </a:ext>
            </a:extLst>
          </p:cNvPr>
          <p:cNvSpPr>
            <a:spLocks noGrp="1"/>
          </p:cNvSpPr>
          <p:nvPr>
            <p:ph type="title"/>
          </p:nvPr>
        </p:nvSpPr>
        <p:spPr/>
        <p:txBody>
          <a:bodyPr/>
          <a:lstStyle/>
          <a:p>
            <a:r>
              <a:rPr lang="en-US" dirty="0"/>
              <a:t>Inputs for</a:t>
            </a:r>
          </a:p>
        </p:txBody>
      </p:sp>
      <p:sp>
        <p:nvSpPr>
          <p:cNvPr id="3" name="Rectangle 2">
            <a:extLst>
              <a:ext uri="{FF2B5EF4-FFF2-40B4-BE49-F238E27FC236}">
                <a16:creationId xmlns:a16="http://schemas.microsoft.com/office/drawing/2014/main" id="{6F3ADF45-BAD3-E240-9612-46A7EC781A14}"/>
              </a:ext>
            </a:extLst>
          </p:cNvPr>
          <p:cNvSpPr/>
          <p:nvPr/>
        </p:nvSpPr>
        <p:spPr>
          <a:xfrm>
            <a:off x="294045" y="1599124"/>
            <a:ext cx="11743467" cy="4524315"/>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"mock"</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freshSecurityClearance</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a:t>
            </a:r>
          </a:p>
          <a:p>
            <a:br>
              <a:rPr lang="en-US" sz="2400" dirty="0">
                <a:solidFill>
                  <a:srgbClr val="D4D4D4"/>
                </a:solidFill>
                <a:latin typeface="Menlo" panose="020B0609030804020204" pitchFamily="49" charset="0"/>
              </a:rPr>
            </a:br>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"mock"</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freshToken</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(token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(token)</a:t>
            </a:r>
          </a:p>
          <a:p>
            <a:br>
              <a:rPr lang="en-US" sz="2400" dirty="0">
                <a:solidFill>
                  <a:srgbClr val="D4D4D4"/>
                </a:solidFill>
                <a:latin typeface="Menlo" panose="020B0609030804020204" pitchFamily="49" charset="0"/>
              </a:rPr>
            </a:br>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"mock"</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freshFingerprint</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(fingerprint)</a:t>
            </a:r>
            <a:endParaRPr lang="en-US" sz="2400" b="0" dirty="0">
              <a:solidFill>
                <a:srgbClr val="D4D4D4"/>
              </a:solidFill>
              <a:effectLst/>
              <a:latin typeface="Menlo" panose="020B0609030804020204" pitchFamily="49" charset="0"/>
            </a:endParaRPr>
          </a:p>
        </p:txBody>
      </p:sp>
      <p:grpSp>
        <p:nvGrpSpPr>
          <p:cNvPr id="8" name="Group 7">
            <a:extLst>
              <a:ext uri="{FF2B5EF4-FFF2-40B4-BE49-F238E27FC236}">
                <a16:creationId xmlns:a16="http://schemas.microsoft.com/office/drawing/2014/main" id="{70916DC6-6299-9C49-A2B8-136E1999C02D}"/>
              </a:ext>
            </a:extLst>
          </p:cNvPr>
          <p:cNvGrpSpPr/>
          <p:nvPr/>
        </p:nvGrpSpPr>
        <p:grpSpPr>
          <a:xfrm>
            <a:off x="3460545" y="734561"/>
            <a:ext cx="6384915" cy="536713"/>
            <a:chOff x="1013792" y="3899452"/>
            <a:chExt cx="6384915" cy="536713"/>
          </a:xfrm>
        </p:grpSpPr>
        <p:sp>
          <p:nvSpPr>
            <p:cNvPr id="9" name="Oval 8">
              <a:extLst>
                <a:ext uri="{FF2B5EF4-FFF2-40B4-BE49-F238E27FC236}">
                  <a16:creationId xmlns:a16="http://schemas.microsoft.com/office/drawing/2014/main" id="{3A10231A-A40D-874F-BA4B-515B34E2E383}"/>
                </a:ext>
              </a:extLst>
            </p:cNvPr>
            <p:cNvSpPr/>
            <p:nvPr/>
          </p:nvSpPr>
          <p:spPr>
            <a:xfrm>
              <a:off x="1013792" y="3899452"/>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1</a:t>
              </a:r>
            </a:p>
          </p:txBody>
        </p:sp>
        <p:sp>
          <p:nvSpPr>
            <p:cNvPr id="10" name="TextBox 9">
              <a:extLst>
                <a:ext uri="{FF2B5EF4-FFF2-40B4-BE49-F238E27FC236}">
                  <a16:creationId xmlns:a16="http://schemas.microsoft.com/office/drawing/2014/main" id="{B87174F1-368A-EC4C-9160-2151986C64D9}"/>
                </a:ext>
              </a:extLst>
            </p:cNvPr>
            <p:cNvSpPr txBox="1"/>
            <p:nvPr/>
          </p:nvSpPr>
          <p:spPr>
            <a:xfrm>
              <a:off x="1676400" y="3936975"/>
              <a:ext cx="5722307"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1"/>
                  </a:solidFill>
                </a:rPr>
                <a:t>true </a:t>
              </a:r>
              <a:r>
                <a:rPr lang="en-US" sz="2400" dirty="0"/>
                <a:t>and any </a:t>
              </a:r>
              <a:r>
                <a:rPr lang="en-US" sz="2400" i="1" dirty="0">
                  <a:solidFill>
                    <a:schemeClr val="tx2"/>
                  </a:solidFill>
                </a:rPr>
                <a:t>level</a:t>
              </a:r>
              <a:r>
                <a:rPr lang="en-US" sz="2400" dirty="0"/>
                <a:t>, </a:t>
              </a:r>
              <a:r>
                <a:rPr lang="en-US" sz="2400" i="1" dirty="0"/>
                <a:t>t</a:t>
              </a:r>
              <a:r>
                <a:rPr lang="en-US" sz="2400" dirty="0"/>
                <a:t>, and </a:t>
              </a:r>
              <a:r>
                <a:rPr lang="en-US" sz="2400" i="1" dirty="0"/>
                <a:t>fingerprint </a:t>
              </a:r>
            </a:p>
          </p:txBody>
        </p:sp>
      </p:grpSp>
      <p:sp>
        <p:nvSpPr>
          <p:cNvPr id="11" name="TextBox 10">
            <a:extLst>
              <a:ext uri="{FF2B5EF4-FFF2-40B4-BE49-F238E27FC236}">
                <a16:creationId xmlns:a16="http://schemas.microsoft.com/office/drawing/2014/main" id="{DFFC7FB8-A341-C84A-8E19-0EABA6CAFFD0}"/>
              </a:ext>
            </a:extLst>
          </p:cNvPr>
          <p:cNvSpPr txBox="1"/>
          <p:nvPr/>
        </p:nvSpPr>
        <p:spPr>
          <a:xfrm>
            <a:off x="7515370" y="2984118"/>
            <a:ext cx="4660179" cy="1754326"/>
          </a:xfrm>
          <a:prstGeom prst="rect">
            <a:avLst/>
          </a:prstGeom>
          <a:noFill/>
        </p:spPr>
        <p:txBody>
          <a:bodyPr wrap="square" rtlCol="0">
            <a:spAutoFit/>
          </a:bodyPr>
          <a:lstStyle/>
          <a:p>
            <a:pPr algn="ctr"/>
            <a:r>
              <a:rPr lang="en-US" sz="3600" dirty="0">
                <a:solidFill>
                  <a:srgbClr val="CE9178"/>
                </a:solidFill>
                <a:latin typeface="Menlo" panose="020B0609030804020204" pitchFamily="49" charset="0"/>
              </a:rPr>
              <a:t>”mock” </a:t>
            </a:r>
            <a:r>
              <a:rPr lang="en-US" sz="3600" dirty="0"/>
              <a:t>is a true mock and only its interface is available</a:t>
            </a:r>
          </a:p>
        </p:txBody>
      </p:sp>
      <p:sp>
        <p:nvSpPr>
          <p:cNvPr id="13" name="TextBox 12">
            <a:extLst>
              <a:ext uri="{FF2B5EF4-FFF2-40B4-BE49-F238E27FC236}">
                <a16:creationId xmlns:a16="http://schemas.microsoft.com/office/drawing/2014/main" id="{6ADCD813-63AC-F146-B4A8-B472D76AB147}"/>
              </a:ext>
            </a:extLst>
          </p:cNvPr>
          <p:cNvSpPr txBox="1"/>
          <p:nvPr/>
        </p:nvSpPr>
        <p:spPr>
          <a:xfrm>
            <a:off x="7377830" y="5170709"/>
            <a:ext cx="4609578" cy="1200329"/>
          </a:xfrm>
          <a:prstGeom prst="rect">
            <a:avLst/>
          </a:prstGeom>
          <a:noFill/>
        </p:spPr>
        <p:txBody>
          <a:bodyPr wrap="square" rtlCol="0">
            <a:spAutoFit/>
          </a:bodyPr>
          <a:lstStyle/>
          <a:p>
            <a:pPr algn="ctr"/>
            <a:r>
              <a:rPr lang="en-US" sz="3600" dirty="0"/>
              <a:t>Behavior unconstrained by default</a:t>
            </a:r>
          </a:p>
        </p:txBody>
      </p:sp>
    </p:spTree>
    <p:extLst>
      <p:ext uri="{BB962C8B-B14F-4D97-AF65-F5344CB8AC3E}">
        <p14:creationId xmlns:p14="http://schemas.microsoft.com/office/powerpoint/2010/main" val="15143601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EFDDF2A-345C-2440-BF96-556D93C7037D}"/>
              </a:ext>
            </a:extLst>
          </p:cNvPr>
          <p:cNvSpPr/>
          <p:nvPr/>
        </p:nvSpPr>
        <p:spPr>
          <a:xfrm>
            <a:off x="627483" y="1432596"/>
            <a:ext cx="10207531" cy="5262979"/>
          </a:xfrm>
          <a:prstGeom prst="rect">
            <a:avLst/>
          </a:prstGeom>
        </p:spPr>
        <p:txBody>
          <a:bodyPr wrap="square">
            <a:spAutoFit/>
          </a:bodyPr>
          <a:lstStyle/>
          <a:p>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test</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”halts"</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should_throwException_when_alarmIsAlreadySet</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err="1">
                <a:solidFill>
                  <a:srgbClr val="DCDCAA"/>
                </a:solidFill>
                <a:latin typeface="Menlo" panose="020B0609030804020204" pitchFamily="49" charset="0"/>
              </a:rPr>
              <a:t>freshIdStation</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level : </a:t>
            </a:r>
            <a:r>
              <a:rPr lang="en-US" sz="2400" dirty="0" err="1">
                <a:solidFill>
                  <a:srgbClr val="569CD6"/>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err="1">
                <a:solidFill>
                  <a:srgbClr val="DCDCAA"/>
                </a:solidFill>
                <a:latin typeface="Menlo" panose="020B0609030804020204" pitchFamily="49" charset="0"/>
              </a:rPr>
              <a:t>freshSecurityClearance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idStation.alarm</a:t>
            </a:r>
            <a:r>
              <a:rPr lang="en-US" sz="2400" dirty="0">
                <a:solidFill>
                  <a:srgbClr val="D4D4D4"/>
                </a:solidFill>
                <a:latin typeface="Menlo" panose="020B0609030804020204" pitchFamily="49" charset="0"/>
              </a:rPr>
              <a:t> := </a:t>
            </a:r>
            <a:r>
              <a:rPr lang="en-US" sz="2400" dirty="0">
                <a:solidFill>
                  <a:srgbClr val="C586C0"/>
                </a:solidFill>
                <a:latin typeface="Menlo" panose="020B0609030804020204" pitchFamily="49" charset="0"/>
              </a:rPr>
              <a:t>true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idStation.level</a:t>
            </a:r>
            <a:r>
              <a:rPr lang="en-US" sz="2400" dirty="0">
                <a:solidFill>
                  <a:srgbClr val="D4D4D4"/>
                </a:solidFill>
                <a:latin typeface="Menlo" panose="020B0609030804020204" pitchFamily="49" charset="0"/>
              </a:rPr>
              <a:t> := level;</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token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 </a:t>
            </a:r>
            <a:r>
              <a:rPr lang="en-US" sz="2400" dirty="0" err="1">
                <a:solidFill>
                  <a:srgbClr val="DCDCAA"/>
                </a:solidFill>
                <a:latin typeface="Menlo" panose="020B0609030804020204" pitchFamily="49" charset="0"/>
              </a:rPr>
              <a:t>freshToken</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fingerprint := </a:t>
            </a:r>
            <a:r>
              <a:rPr lang="en-US" sz="2400" dirty="0" err="1">
                <a:solidFill>
                  <a:srgbClr val="DCDCAA"/>
                </a:solidFill>
                <a:latin typeface="Menlo" panose="020B0609030804020204" pitchFamily="49" charset="0"/>
              </a:rPr>
              <a:t>freshFingerprint</a:t>
            </a:r>
            <a:r>
              <a:rPr lang="en-US" sz="2400" dirty="0">
                <a:solidFill>
                  <a:srgbClr val="D4D4D4"/>
                </a:solidFill>
                <a:latin typeface="Menlo" panose="020B0609030804020204" pitchFamily="49" charset="0"/>
              </a:rPr>
              <a: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err="1">
                <a:solidFill>
                  <a:srgbClr val="DCDCAA"/>
                </a:solidFill>
                <a:latin typeface="Menlo" panose="020B0609030804020204" pitchFamily="49" charset="0"/>
              </a:rPr>
              <a:t>hasAccess</a:t>
            </a:r>
            <a:r>
              <a:rPr lang="en-US" sz="2400" dirty="0">
                <a:solidFill>
                  <a:srgbClr val="D4D4D4"/>
                </a:solidFill>
                <a:latin typeface="Menlo" panose="020B0609030804020204" pitchFamily="49" charset="0"/>
              </a:rPr>
              <a:t>(token, fingerprint);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8" name="TextBox 7">
            <a:extLst>
              <a:ext uri="{FF2B5EF4-FFF2-40B4-BE49-F238E27FC236}">
                <a16:creationId xmlns:a16="http://schemas.microsoft.com/office/drawing/2014/main" id="{EC463906-19A9-0242-90A7-B0F24785DD14}"/>
              </a:ext>
            </a:extLst>
          </p:cNvPr>
          <p:cNvSpPr txBox="1"/>
          <p:nvPr/>
        </p:nvSpPr>
        <p:spPr>
          <a:xfrm>
            <a:off x="8327717" y="3834026"/>
            <a:ext cx="3864283" cy="1200329"/>
          </a:xfrm>
          <a:prstGeom prst="rect">
            <a:avLst/>
          </a:prstGeom>
          <a:noFill/>
        </p:spPr>
        <p:txBody>
          <a:bodyPr wrap="square" rtlCol="0">
            <a:spAutoFit/>
          </a:bodyPr>
          <a:lstStyle/>
          <a:p>
            <a:pPr algn="ctr"/>
            <a:r>
              <a:rPr lang="en-US" sz="3600" dirty="0"/>
              <a:t>Nothing to prove for bad input test</a:t>
            </a:r>
          </a:p>
        </p:txBody>
      </p:sp>
      <p:sp>
        <p:nvSpPr>
          <p:cNvPr id="9" name="Title 8">
            <a:extLst>
              <a:ext uri="{FF2B5EF4-FFF2-40B4-BE49-F238E27FC236}">
                <a16:creationId xmlns:a16="http://schemas.microsoft.com/office/drawing/2014/main" id="{77E287BE-E68D-2748-AE87-C6D092662D82}"/>
              </a:ext>
            </a:extLst>
          </p:cNvPr>
          <p:cNvSpPr>
            <a:spLocks noGrp="1"/>
          </p:cNvSpPr>
          <p:nvPr>
            <p:ph type="title"/>
          </p:nvPr>
        </p:nvSpPr>
        <p:spPr/>
        <p:txBody>
          <a:bodyPr/>
          <a:lstStyle/>
          <a:p>
            <a:r>
              <a:rPr lang="en-US" dirty="0"/>
              <a:t>Test for </a:t>
            </a:r>
          </a:p>
        </p:txBody>
      </p:sp>
      <p:grpSp>
        <p:nvGrpSpPr>
          <p:cNvPr id="10" name="Group 9">
            <a:extLst>
              <a:ext uri="{FF2B5EF4-FFF2-40B4-BE49-F238E27FC236}">
                <a16:creationId xmlns:a16="http://schemas.microsoft.com/office/drawing/2014/main" id="{68840598-0834-9E4C-AFE1-9B599E8B7638}"/>
              </a:ext>
            </a:extLst>
          </p:cNvPr>
          <p:cNvGrpSpPr/>
          <p:nvPr/>
        </p:nvGrpSpPr>
        <p:grpSpPr>
          <a:xfrm>
            <a:off x="2853034" y="734561"/>
            <a:ext cx="6384915" cy="536713"/>
            <a:chOff x="1013792" y="3899452"/>
            <a:chExt cx="6384915" cy="536713"/>
          </a:xfrm>
        </p:grpSpPr>
        <p:sp>
          <p:nvSpPr>
            <p:cNvPr id="11" name="Oval 10">
              <a:extLst>
                <a:ext uri="{FF2B5EF4-FFF2-40B4-BE49-F238E27FC236}">
                  <a16:creationId xmlns:a16="http://schemas.microsoft.com/office/drawing/2014/main" id="{6ACE1DB4-E36A-0E41-9B21-6887BBFBB2DE}"/>
                </a:ext>
              </a:extLst>
            </p:cNvPr>
            <p:cNvSpPr/>
            <p:nvPr/>
          </p:nvSpPr>
          <p:spPr>
            <a:xfrm>
              <a:off x="1013792" y="3899452"/>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1</a:t>
              </a:r>
            </a:p>
          </p:txBody>
        </p:sp>
        <p:sp>
          <p:nvSpPr>
            <p:cNvPr id="12" name="TextBox 11">
              <a:extLst>
                <a:ext uri="{FF2B5EF4-FFF2-40B4-BE49-F238E27FC236}">
                  <a16:creationId xmlns:a16="http://schemas.microsoft.com/office/drawing/2014/main" id="{B7E49BBF-CD0B-FB4E-9693-584846F67A6F}"/>
                </a:ext>
              </a:extLst>
            </p:cNvPr>
            <p:cNvSpPr txBox="1"/>
            <p:nvPr/>
          </p:nvSpPr>
          <p:spPr>
            <a:xfrm>
              <a:off x="1676400" y="3936975"/>
              <a:ext cx="5722307"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1"/>
                  </a:solidFill>
                </a:rPr>
                <a:t>true </a:t>
              </a:r>
              <a:r>
                <a:rPr lang="en-US" sz="2400" dirty="0"/>
                <a:t>and any </a:t>
              </a:r>
              <a:r>
                <a:rPr lang="en-US" sz="2400" i="1" dirty="0">
                  <a:solidFill>
                    <a:schemeClr val="tx2"/>
                  </a:solidFill>
                </a:rPr>
                <a:t>level</a:t>
              </a:r>
              <a:r>
                <a:rPr lang="en-US" sz="2400" dirty="0"/>
                <a:t>, </a:t>
              </a:r>
              <a:r>
                <a:rPr lang="en-US" sz="2400" i="1" dirty="0"/>
                <a:t>t</a:t>
              </a:r>
              <a:r>
                <a:rPr lang="en-US" sz="2400" dirty="0"/>
                <a:t>, and </a:t>
              </a:r>
              <a:r>
                <a:rPr lang="en-US" sz="2400" i="1" dirty="0"/>
                <a:t>fingerprint </a:t>
              </a:r>
            </a:p>
          </p:txBody>
        </p:sp>
      </p:grpSp>
    </p:spTree>
    <p:extLst>
      <p:ext uri="{BB962C8B-B14F-4D97-AF65-F5344CB8AC3E}">
        <p14:creationId xmlns:p14="http://schemas.microsoft.com/office/powerpoint/2010/main" val="24147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D3C8A68D-7274-4E42-A656-F216C50D8747}"/>
              </a:ext>
            </a:extLst>
          </p:cNvPr>
          <p:cNvPicPr>
            <a:picLocks noChangeAspect="1"/>
          </p:cNvPicPr>
          <p:nvPr/>
        </p:nvPicPr>
        <p:blipFill rotWithShape="1">
          <a:blip r:embed="rId3"/>
          <a:srcRect l="10344" r="10344"/>
          <a:stretch/>
        </p:blipFill>
        <p:spPr>
          <a:xfrm>
            <a:off x="1" y="10"/>
            <a:ext cx="9669642" cy="6857990"/>
          </a:xfrm>
          <a:prstGeom prst="rect">
            <a:avLst/>
          </a:prstGeom>
        </p:spPr>
      </p:pic>
      <p:sp>
        <p:nvSpPr>
          <p:cNvPr id="14" name="Rectangle 1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94EE82F1-49BE-F747-A1E6-EE21875F8623}"/>
              </a:ext>
            </a:extLst>
          </p:cNvPr>
          <p:cNvSpPr txBox="1"/>
          <p:nvPr/>
        </p:nvSpPr>
        <p:spPr>
          <a:xfrm>
            <a:off x="5757863" y="3848663"/>
            <a:ext cx="6113525" cy="2609287"/>
          </a:xfrm>
          <a:prstGeom prst="rect">
            <a:avLst/>
          </a:prstGeom>
        </p:spPr>
        <p:txBody>
          <a:bodyPr vert="horz" lIns="91440" tIns="45720" rIns="91440" bIns="45720" rtlCol="0">
            <a:noAutofit/>
          </a:bodyPr>
          <a:lstStyle/>
          <a:p>
            <a:pPr algn="ctr" defTabSz="914400">
              <a:lnSpc>
                <a:spcPct val="90000"/>
              </a:lnSpc>
              <a:spcAft>
                <a:spcPts val="600"/>
              </a:spcAft>
            </a:pPr>
            <a:r>
              <a:rPr lang="en-US" sz="4000" dirty="0"/>
              <a:t>Designing high assurance systems is hard because failure risks reputation, safety, capital, etc.</a:t>
            </a:r>
          </a:p>
        </p:txBody>
      </p:sp>
    </p:spTree>
    <p:extLst>
      <p:ext uri="{BB962C8B-B14F-4D97-AF65-F5344CB8AC3E}">
        <p14:creationId xmlns:p14="http://schemas.microsoft.com/office/powerpoint/2010/main" val="31417073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E114D-8D49-634F-B217-14F3BF548A45}"/>
              </a:ext>
            </a:extLst>
          </p:cNvPr>
          <p:cNvSpPr>
            <a:spLocks noGrp="1"/>
          </p:cNvSpPr>
          <p:nvPr>
            <p:ph type="title"/>
          </p:nvPr>
        </p:nvSpPr>
        <p:spPr/>
        <p:txBody>
          <a:bodyPr/>
          <a:lstStyle/>
          <a:p>
            <a:r>
              <a:rPr lang="en-US" dirty="0"/>
              <a:t>Input for</a:t>
            </a:r>
          </a:p>
        </p:txBody>
      </p:sp>
      <p:grpSp>
        <p:nvGrpSpPr>
          <p:cNvPr id="6" name="Group 5">
            <a:extLst>
              <a:ext uri="{FF2B5EF4-FFF2-40B4-BE49-F238E27FC236}">
                <a16:creationId xmlns:a16="http://schemas.microsoft.com/office/drawing/2014/main" id="{1F0B9F77-1E15-B047-AD83-A8DEB8A572A2}"/>
              </a:ext>
            </a:extLst>
          </p:cNvPr>
          <p:cNvGrpSpPr/>
          <p:nvPr/>
        </p:nvGrpSpPr>
        <p:grpSpPr>
          <a:xfrm>
            <a:off x="3205619" y="759549"/>
            <a:ext cx="8030228" cy="536713"/>
            <a:chOff x="1318592" y="5327964"/>
            <a:chExt cx="8030228" cy="536713"/>
          </a:xfrm>
        </p:grpSpPr>
        <p:sp>
          <p:nvSpPr>
            <p:cNvPr id="7" name="Oval 6">
              <a:extLst>
                <a:ext uri="{FF2B5EF4-FFF2-40B4-BE49-F238E27FC236}">
                  <a16:creationId xmlns:a16="http://schemas.microsoft.com/office/drawing/2014/main" id="{A44DFC01-80F2-B847-A7E0-7B2E8F79B103}"/>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2</a:t>
              </a:r>
            </a:p>
          </p:txBody>
        </p:sp>
        <p:sp>
          <p:nvSpPr>
            <p:cNvPr id="8" name="TextBox 7">
              <a:extLst>
                <a:ext uri="{FF2B5EF4-FFF2-40B4-BE49-F238E27FC236}">
                  <a16:creationId xmlns:a16="http://schemas.microsoft.com/office/drawing/2014/main" id="{067573DE-3520-A240-88AA-F45DBE8E6833}"/>
                </a:ext>
              </a:extLst>
            </p:cNvPr>
            <p:cNvSpPr txBox="1"/>
            <p:nvPr/>
          </p:nvSpPr>
          <p:spPr>
            <a:xfrm>
              <a:off x="2002793" y="5365487"/>
              <a:ext cx="7346027"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any </a:t>
              </a:r>
              <a:r>
                <a:rPr lang="en-US" sz="2400" i="1" dirty="0">
                  <a:solidFill>
                    <a:schemeClr val="tx2"/>
                  </a:solidFill>
                </a:rPr>
                <a:t>level</a:t>
              </a:r>
              <a:r>
                <a:rPr lang="en-US" sz="2400" dirty="0"/>
                <a:t>, and </a:t>
              </a:r>
              <a:r>
                <a:rPr lang="en-US" sz="2400" i="1" dirty="0">
                  <a:solidFill>
                    <a:schemeClr val="tx2"/>
                  </a:solidFill>
                </a:rPr>
                <a:t>t</a:t>
              </a:r>
              <a:r>
                <a:rPr lang="en-US" sz="2400" dirty="0"/>
                <a:t> does not certify </a:t>
              </a:r>
              <a:r>
                <a:rPr lang="en-US" sz="2400" i="1" dirty="0">
                  <a:solidFill>
                    <a:schemeClr val="tx2"/>
                  </a:solidFill>
                </a:rPr>
                <a:t>fingerprint</a:t>
              </a:r>
              <a:endParaRPr lang="en-US" sz="2400" dirty="0">
                <a:solidFill>
                  <a:schemeClr val="accent5"/>
                </a:solidFill>
              </a:endParaRPr>
            </a:p>
          </p:txBody>
        </p:sp>
      </p:grpSp>
      <p:sp>
        <p:nvSpPr>
          <p:cNvPr id="9" name="Rectangle 8">
            <a:extLst>
              <a:ext uri="{FF2B5EF4-FFF2-40B4-BE49-F238E27FC236}">
                <a16:creationId xmlns:a16="http://schemas.microsoft.com/office/drawing/2014/main" id="{8EB5EA61-21DF-8843-ADC2-D70125DA738C}"/>
              </a:ext>
            </a:extLst>
          </p:cNvPr>
          <p:cNvSpPr/>
          <p:nvPr/>
        </p:nvSpPr>
        <p:spPr>
          <a:xfrm>
            <a:off x="1705105" y="2122635"/>
            <a:ext cx="8781789" cy="2677656"/>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"mock"</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tokenDoesNotCertify</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(token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(token)</a:t>
            </a:r>
          </a:p>
          <a:p>
            <a:endParaRPr lang="en-US" sz="2400" dirty="0">
              <a:solidFill>
                <a:srgbClr val="C586C0"/>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err="1">
                <a:solidFill>
                  <a:srgbClr val="C586C0"/>
                </a:solidFill>
                <a:latin typeface="Menlo" panose="020B0609030804020204" pitchFamily="49" charset="0"/>
              </a:rPr>
              <a:t>forall</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token.</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 == </a:t>
            </a:r>
            <a:r>
              <a:rPr lang="en-US" sz="2400" dirty="0">
                <a:solidFill>
                  <a:srgbClr val="C586C0"/>
                </a:solidFill>
                <a:latin typeface="Menlo" panose="020B0609030804020204" pitchFamily="49" charset="0"/>
              </a:rPr>
              <a:t>false</a:t>
            </a:r>
            <a:endParaRPr lang="en-US" sz="2400" dirty="0">
              <a:solidFill>
                <a:srgbClr val="D4D4D4"/>
              </a:solidFill>
              <a:latin typeface="Menlo" panose="020B0609030804020204" pitchFamily="49" charset="0"/>
            </a:endParaRPr>
          </a:p>
        </p:txBody>
      </p:sp>
      <p:sp>
        <p:nvSpPr>
          <p:cNvPr id="10" name="TextBox 9">
            <a:extLst>
              <a:ext uri="{FF2B5EF4-FFF2-40B4-BE49-F238E27FC236}">
                <a16:creationId xmlns:a16="http://schemas.microsoft.com/office/drawing/2014/main" id="{D01DD0DC-86B6-DB46-9C94-06C05C2024B6}"/>
              </a:ext>
            </a:extLst>
          </p:cNvPr>
          <p:cNvSpPr txBox="1"/>
          <p:nvPr/>
        </p:nvSpPr>
        <p:spPr>
          <a:xfrm>
            <a:off x="1298801" y="5414597"/>
            <a:ext cx="9594395" cy="646331"/>
          </a:xfrm>
          <a:prstGeom prst="rect">
            <a:avLst/>
          </a:prstGeom>
          <a:noFill/>
        </p:spPr>
        <p:txBody>
          <a:bodyPr wrap="square" rtlCol="0">
            <a:spAutoFit/>
          </a:bodyPr>
          <a:lstStyle/>
          <a:p>
            <a:pPr algn="ctr"/>
            <a:r>
              <a:rPr lang="en-US" sz="3600" dirty="0"/>
              <a:t>Defines interface behavior for the mock</a:t>
            </a:r>
          </a:p>
        </p:txBody>
      </p:sp>
    </p:spTree>
    <p:extLst>
      <p:ext uri="{BB962C8B-B14F-4D97-AF65-F5344CB8AC3E}">
        <p14:creationId xmlns:p14="http://schemas.microsoft.com/office/powerpoint/2010/main" val="2519623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BBE6E4-5A6C-4E44-8C1E-6C8377FAA9BF}"/>
              </a:ext>
            </a:extLst>
          </p:cNvPr>
          <p:cNvSpPr/>
          <p:nvPr/>
        </p:nvSpPr>
        <p:spPr>
          <a:xfrm>
            <a:off x="434678" y="1548945"/>
            <a:ext cx="11573164" cy="3785652"/>
          </a:xfrm>
          <a:prstGeom prst="rect">
            <a:avLst/>
          </a:prstGeom>
        </p:spPr>
        <p:txBody>
          <a:bodyPr wrap="square">
            <a:spAutoFit/>
          </a:bodyPr>
          <a:lstStyle/>
          <a:p>
            <a:r>
              <a:rPr lang="en-US" sz="2000" dirty="0">
                <a:solidFill>
                  <a:srgbClr val="C586C0"/>
                </a:solidFill>
                <a:latin typeface="Menlo" panose="020B0609030804020204" pitchFamily="49" charset="0"/>
              </a:rPr>
              <a:t>method</a:t>
            </a:r>
            <a:r>
              <a:rPr lang="en-US" sz="2000" dirty="0">
                <a:solidFill>
                  <a:srgbClr val="D4D4D4"/>
                </a:solidFill>
                <a:latin typeface="Menlo" panose="020B0609030804020204" pitchFamily="49" charset="0"/>
              </a:rPr>
              <a:t> {:</a:t>
            </a:r>
            <a:r>
              <a:rPr lang="en-US" sz="2000" dirty="0">
                <a:solidFill>
                  <a:srgbClr val="9CDCFE"/>
                </a:solidFill>
                <a:latin typeface="Menlo" panose="020B0609030804020204" pitchFamily="49" charset="0"/>
              </a:rPr>
              <a:t>test</a:t>
            </a:r>
            <a:r>
              <a:rPr lang="en-US" sz="2000" dirty="0">
                <a:solidFill>
                  <a:srgbClr val="D4D4D4"/>
                </a:solidFill>
                <a:latin typeface="Menlo" panose="020B0609030804020204" pitchFamily="49" charset="0"/>
              </a:rPr>
              <a:t>}</a:t>
            </a:r>
          </a:p>
          <a:p>
            <a:r>
              <a:rPr lang="en-US" sz="2000" dirty="0" err="1">
                <a:solidFill>
                  <a:srgbClr val="DCDCAA"/>
                </a:solidFill>
                <a:latin typeface="Menlo" panose="020B0609030804020204" pitchFamily="49" charset="0"/>
              </a:rPr>
              <a:t>should_alarmAndDenyAccess_when_tokenDoesNotCertifyFingerprint</a:t>
            </a:r>
            <a:r>
              <a:rPr lang="en-US" sz="2000" dirty="0">
                <a:solidFill>
                  <a:srgbClr val="D4D4D4"/>
                </a:solidFill>
                <a:latin typeface="Menlo" panose="020B0609030804020204" pitchFamily="49" charset="0"/>
              </a:rPr>
              <a:t>()</a:t>
            </a:r>
          </a:p>
          <a:p>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token : </a:t>
            </a:r>
            <a:r>
              <a:rPr lang="en-US" sz="2000" dirty="0">
                <a:solidFill>
                  <a:srgbClr val="569CD6"/>
                </a:solidFill>
                <a:latin typeface="Menlo" panose="020B0609030804020204" pitchFamily="49" charset="0"/>
              </a:rPr>
              <a:t>Token</a:t>
            </a:r>
            <a:r>
              <a:rPr lang="en-US" sz="2000" dirty="0">
                <a:solidFill>
                  <a:srgbClr val="D4D4D4"/>
                </a:solidFill>
                <a:latin typeface="Menlo" panose="020B0609030804020204" pitchFamily="49" charset="0"/>
              </a:rPr>
              <a:t> := </a:t>
            </a:r>
            <a:r>
              <a:rPr lang="en-US" sz="2000" dirty="0" err="1">
                <a:solidFill>
                  <a:srgbClr val="DCDCAA"/>
                </a:solidFill>
                <a:latin typeface="Menlo" panose="020B0609030804020204" pitchFamily="49" charset="0"/>
              </a:rPr>
              <a:t>tokenDoesNotCertify</a:t>
            </a:r>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fingerprint : </a:t>
            </a:r>
            <a:r>
              <a:rPr lang="en-US" sz="2000" dirty="0">
                <a:solidFill>
                  <a:srgbClr val="569CD6"/>
                </a:solidFill>
                <a:latin typeface="Menlo" panose="020B0609030804020204" pitchFamily="49" charset="0"/>
              </a:rPr>
              <a:t>Fingerprint</a:t>
            </a:r>
            <a:r>
              <a:rPr lang="en-US" sz="2000" dirty="0">
                <a:solidFill>
                  <a:srgbClr val="D4D4D4"/>
                </a:solidFill>
                <a:latin typeface="Menlo" panose="020B0609030804020204" pitchFamily="49" charset="0"/>
              </a:rPr>
              <a:t> := </a:t>
            </a:r>
            <a:r>
              <a:rPr lang="en-US" sz="2000" dirty="0" err="1">
                <a:solidFill>
                  <a:srgbClr val="DCDCAA"/>
                </a:solidFill>
                <a:latin typeface="Menlo" panose="020B0609030804020204" pitchFamily="49" charset="0"/>
              </a:rPr>
              <a:t>freshFingerprint</a:t>
            </a:r>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securityClearance</a:t>
            </a:r>
            <a:r>
              <a:rPr lang="en-US" sz="2000" dirty="0">
                <a:solidFill>
                  <a:srgbClr val="D4D4D4"/>
                </a:solidFill>
                <a:latin typeface="Menlo" panose="020B0609030804020204" pitchFamily="49" charset="0"/>
              </a:rPr>
              <a:t> : </a:t>
            </a:r>
            <a:r>
              <a:rPr lang="en-US" sz="2000" dirty="0" err="1">
                <a:solidFill>
                  <a:srgbClr val="569CD6"/>
                </a:solidFill>
                <a:latin typeface="Menlo" panose="020B0609030804020204" pitchFamily="49" charset="0"/>
              </a:rPr>
              <a:t>SecurityClearance</a:t>
            </a:r>
            <a:r>
              <a:rPr lang="en-US" sz="2000" dirty="0">
                <a:solidFill>
                  <a:srgbClr val="D4D4D4"/>
                </a:solidFill>
                <a:latin typeface="Menlo" panose="020B0609030804020204" pitchFamily="49" charset="0"/>
              </a:rPr>
              <a:t> := </a:t>
            </a:r>
            <a:r>
              <a:rPr lang="en-US" sz="2000" dirty="0" err="1">
                <a:solidFill>
                  <a:srgbClr val="DCDCAA"/>
                </a:solidFill>
                <a:latin typeface="Menlo" panose="020B0609030804020204" pitchFamily="49" charset="0"/>
              </a:rPr>
              <a:t>freshSecurityClearance</a:t>
            </a:r>
            <a:r>
              <a:rPr lang="en-US" sz="2000" dirty="0">
                <a:solidFill>
                  <a:srgbClr val="D4D4D4"/>
                </a:solidFill>
                <a:latin typeface="Menlo" panose="020B0609030804020204" pitchFamily="49" charset="0"/>
              </a:rPr>
              <a:t>();</a:t>
            </a:r>
          </a:p>
          <a:p>
            <a:r>
              <a:rPr lang="en-US" sz="2000" dirty="0">
                <a:solidFill>
                  <a:srgbClr val="C586C0"/>
                </a:solidFill>
                <a:latin typeface="Menlo" panose="020B0609030804020204" pitchFamily="49" charset="0"/>
              </a:rPr>
              <a:t>  var</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idStation</a:t>
            </a:r>
            <a:r>
              <a:rPr lang="en-US" sz="2000" dirty="0">
                <a:solidFill>
                  <a:srgbClr val="D4D4D4"/>
                </a:solidFill>
                <a:latin typeface="Menlo" panose="020B0609030804020204" pitchFamily="49" charset="0"/>
              </a:rPr>
              <a:t> : </a:t>
            </a:r>
            <a:r>
              <a:rPr lang="en-US" sz="2000" dirty="0" err="1">
                <a:solidFill>
                  <a:srgbClr val="569CD6"/>
                </a:solidFill>
                <a:latin typeface="Menlo" panose="020B0609030804020204" pitchFamily="49" charset="0"/>
              </a:rPr>
              <a:t>IdStation</a:t>
            </a:r>
            <a:r>
              <a:rPr lang="en-US" sz="2000" dirty="0">
                <a:solidFill>
                  <a:srgbClr val="D4D4D4"/>
                </a:solidFill>
                <a:latin typeface="Menlo" panose="020B0609030804020204" pitchFamily="49" charset="0"/>
              </a:rPr>
              <a:t> := </a:t>
            </a:r>
            <a:r>
              <a:rPr lang="en-US" sz="2000" dirty="0">
                <a:solidFill>
                  <a:srgbClr val="C586C0"/>
                </a:solidFill>
                <a:latin typeface="Menlo" panose="020B0609030804020204" pitchFamily="49" charset="0"/>
              </a:rPr>
              <a:t>new</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IdStation.</a:t>
            </a:r>
            <a:r>
              <a:rPr lang="en-US" sz="2000" dirty="0" err="1">
                <a:solidFill>
                  <a:srgbClr val="DCDCAA"/>
                </a:solidFill>
                <a:latin typeface="Menlo" panose="020B0609030804020204" pitchFamily="49" charset="0"/>
              </a:rPr>
              <a:t>IdStation</a:t>
            </a:r>
            <a:r>
              <a:rPr lang="en-US" sz="2000" dirty="0">
                <a:solidFill>
                  <a:srgbClr val="D4D4D4"/>
                </a:solidFill>
                <a:latin typeface="Menlo" panose="020B0609030804020204" pitchFamily="49" charset="0"/>
              </a:rPr>
              <a:t>(</a:t>
            </a:r>
            <a:r>
              <a:rPr lang="en-US" sz="2000" dirty="0" err="1">
                <a:solidFill>
                  <a:srgbClr val="D4D4D4"/>
                </a:solidFill>
                <a:latin typeface="Menlo" panose="020B0609030804020204" pitchFamily="49" charset="0"/>
              </a:rPr>
              <a:t>securityClearance</a:t>
            </a:r>
            <a:r>
              <a:rPr lang="en-US" sz="2000" dirty="0">
                <a:solidFill>
                  <a:srgbClr val="D4D4D4"/>
                </a:solidFill>
                <a:latin typeface="Menlo" panose="020B0609030804020204" pitchFamily="49" charset="0"/>
              </a:rPr>
              <a:t>);</a:t>
            </a:r>
          </a:p>
          <a:p>
            <a:br>
              <a:rPr lang="en-US" sz="2000" dirty="0">
                <a:solidFill>
                  <a:srgbClr val="D4D4D4"/>
                </a:solidFill>
                <a:latin typeface="Menlo" panose="020B0609030804020204" pitchFamily="49" charset="0"/>
              </a:rPr>
            </a:br>
            <a:r>
              <a:rPr lang="en-US" sz="2000" dirty="0">
                <a:solidFill>
                  <a:srgbClr val="D4D4D4"/>
                </a:solidFill>
                <a:latin typeface="Menlo" panose="020B0609030804020204" pitchFamily="49" charset="0"/>
              </a:rPr>
              <a:t>  </a:t>
            </a:r>
            <a:r>
              <a:rPr lang="en-US" sz="2000" dirty="0">
                <a:solidFill>
                  <a:srgbClr val="C586C0"/>
                </a:solidFill>
                <a:latin typeface="Menlo" panose="020B0609030804020204" pitchFamily="49" charset="0"/>
              </a:rPr>
              <a:t>var</a:t>
            </a:r>
            <a:r>
              <a:rPr lang="en-US" sz="2000" dirty="0">
                <a:solidFill>
                  <a:srgbClr val="D4D4D4"/>
                </a:solidFill>
                <a:latin typeface="Menlo" panose="020B0609030804020204" pitchFamily="49" charset="0"/>
              </a:rPr>
              <a:t> </a:t>
            </a:r>
            <a:r>
              <a:rPr lang="en-US" sz="2000" dirty="0" err="1">
                <a:solidFill>
                  <a:srgbClr val="D4D4D4"/>
                </a:solidFill>
                <a:latin typeface="Menlo" panose="020B0609030804020204" pitchFamily="49" charset="0"/>
              </a:rPr>
              <a:t>hasAccess</a:t>
            </a:r>
            <a:r>
              <a:rPr lang="en-US" sz="2000" dirty="0">
                <a:solidFill>
                  <a:srgbClr val="D4D4D4"/>
                </a:solidFill>
                <a:latin typeface="Menlo" panose="020B0609030804020204" pitchFamily="49" charset="0"/>
              </a:rPr>
              <a:t> : </a:t>
            </a:r>
            <a:r>
              <a:rPr lang="en-US" sz="2000" dirty="0">
                <a:solidFill>
                  <a:srgbClr val="569CD6"/>
                </a:solidFill>
                <a:latin typeface="Menlo" panose="020B0609030804020204" pitchFamily="49" charset="0"/>
              </a:rPr>
              <a:t>bool</a:t>
            </a:r>
            <a:r>
              <a:rPr lang="en-US" sz="2000" dirty="0">
                <a:solidFill>
                  <a:srgbClr val="D4D4D4"/>
                </a:solidFill>
                <a:latin typeface="Menlo" panose="020B0609030804020204" pitchFamily="49" charset="0"/>
              </a:rPr>
              <a:t> := </a:t>
            </a:r>
            <a:r>
              <a:rPr lang="en-US" sz="2000" dirty="0" err="1">
                <a:solidFill>
                  <a:srgbClr val="D4D4D4"/>
                </a:solidFill>
                <a:latin typeface="Menlo" panose="020B0609030804020204" pitchFamily="49" charset="0"/>
              </a:rPr>
              <a:t>idStation.</a:t>
            </a:r>
            <a:r>
              <a:rPr lang="en-US" sz="2000" dirty="0" err="1">
                <a:solidFill>
                  <a:srgbClr val="DCDCAA"/>
                </a:solidFill>
                <a:latin typeface="Menlo" panose="020B0609030804020204" pitchFamily="49" charset="0"/>
              </a:rPr>
              <a:t>hasAccess</a:t>
            </a:r>
            <a:r>
              <a:rPr lang="en-US" sz="2000" dirty="0">
                <a:solidFill>
                  <a:srgbClr val="D4D4D4"/>
                </a:solidFill>
                <a:latin typeface="Menlo" panose="020B0609030804020204" pitchFamily="49" charset="0"/>
              </a:rPr>
              <a:t>(token, fingerprint);</a:t>
            </a:r>
          </a:p>
          <a:p>
            <a:r>
              <a:rPr lang="en-US" sz="2000" dirty="0">
                <a:solidFill>
                  <a:srgbClr val="569CD6"/>
                </a:solidFill>
                <a:latin typeface="Menlo" panose="020B0609030804020204" pitchFamily="49" charset="0"/>
              </a:rPr>
              <a:t>  Assertions</a:t>
            </a:r>
            <a:r>
              <a:rPr lang="en-US" sz="2000" dirty="0">
                <a:solidFill>
                  <a:srgbClr val="D4D4D4"/>
                </a:solidFill>
                <a:latin typeface="Menlo" panose="020B0609030804020204" pitchFamily="49" charset="0"/>
              </a:rPr>
              <a:t>&lt;</a:t>
            </a:r>
            <a:r>
              <a:rPr lang="en-US" sz="2000" dirty="0">
                <a:solidFill>
                  <a:srgbClr val="569CD6"/>
                </a:solidFill>
                <a:latin typeface="Menlo" panose="020B0609030804020204" pitchFamily="49" charset="0"/>
              </a:rPr>
              <a:t>bool</a:t>
            </a:r>
            <a:r>
              <a:rPr lang="en-US" sz="2000" dirty="0">
                <a:solidFill>
                  <a:srgbClr val="D4D4D4"/>
                </a:solidFill>
                <a:latin typeface="Menlo" panose="020B0609030804020204" pitchFamily="49" charset="0"/>
              </a:rPr>
              <a:t>&gt;.</a:t>
            </a:r>
            <a:r>
              <a:rPr lang="en-US" sz="2000" dirty="0" err="1">
                <a:solidFill>
                  <a:srgbClr val="DCDCAA"/>
                </a:solidFill>
                <a:latin typeface="Menlo" panose="020B0609030804020204" pitchFamily="49" charset="0"/>
              </a:rPr>
              <a:t>assertTrue</a:t>
            </a:r>
            <a:r>
              <a:rPr lang="en-US" sz="2000" dirty="0">
                <a:solidFill>
                  <a:srgbClr val="D4D4D4"/>
                </a:solidFill>
                <a:latin typeface="Menlo" panose="020B0609030804020204" pitchFamily="49" charset="0"/>
              </a:rPr>
              <a:t>(</a:t>
            </a:r>
            <a:r>
              <a:rPr lang="en-US" sz="2000" dirty="0" err="1">
                <a:solidFill>
                  <a:srgbClr val="D4D4D4"/>
                </a:solidFill>
                <a:latin typeface="Menlo" panose="020B0609030804020204" pitchFamily="49" charset="0"/>
              </a:rPr>
              <a:t>idStation.alarm</a:t>
            </a:r>
            <a:r>
              <a:rPr lang="en-US" sz="2000" dirty="0">
                <a:solidFill>
                  <a:srgbClr val="D4D4D4"/>
                </a:solidFill>
                <a:latin typeface="Menlo" panose="020B0609030804020204" pitchFamily="49" charset="0"/>
              </a:rPr>
              <a:t>);</a:t>
            </a:r>
          </a:p>
          <a:p>
            <a:r>
              <a:rPr lang="en-US" sz="2000" dirty="0">
                <a:solidFill>
                  <a:srgbClr val="569CD6"/>
                </a:solidFill>
                <a:latin typeface="Menlo" panose="020B0609030804020204" pitchFamily="49" charset="0"/>
              </a:rPr>
              <a:t>  Assertions</a:t>
            </a:r>
            <a:r>
              <a:rPr lang="en-US" sz="2000" dirty="0">
                <a:solidFill>
                  <a:srgbClr val="D4D4D4"/>
                </a:solidFill>
                <a:latin typeface="Menlo" panose="020B0609030804020204" pitchFamily="49" charset="0"/>
              </a:rPr>
              <a:t>&lt;</a:t>
            </a:r>
            <a:r>
              <a:rPr lang="en-US" sz="2000" dirty="0">
                <a:solidFill>
                  <a:srgbClr val="569CD6"/>
                </a:solidFill>
                <a:latin typeface="Menlo" panose="020B0609030804020204" pitchFamily="49" charset="0"/>
              </a:rPr>
              <a:t>bool</a:t>
            </a:r>
            <a:r>
              <a:rPr lang="en-US" sz="2000" dirty="0">
                <a:solidFill>
                  <a:srgbClr val="D4D4D4"/>
                </a:solidFill>
                <a:latin typeface="Menlo" panose="020B0609030804020204" pitchFamily="49" charset="0"/>
              </a:rPr>
              <a:t>&gt;.</a:t>
            </a:r>
            <a:r>
              <a:rPr lang="en-US" sz="2000" dirty="0" err="1">
                <a:solidFill>
                  <a:srgbClr val="DCDCAA"/>
                </a:solidFill>
                <a:latin typeface="Menlo" panose="020B0609030804020204" pitchFamily="49" charset="0"/>
              </a:rPr>
              <a:t>assertFalse</a:t>
            </a:r>
            <a:r>
              <a:rPr lang="en-US" sz="2000" dirty="0">
                <a:solidFill>
                  <a:srgbClr val="D4D4D4"/>
                </a:solidFill>
                <a:latin typeface="Menlo" panose="020B0609030804020204" pitchFamily="49" charset="0"/>
              </a:rPr>
              <a:t>(</a:t>
            </a:r>
            <a:r>
              <a:rPr lang="en-US" sz="2000" dirty="0" err="1">
                <a:solidFill>
                  <a:srgbClr val="D4D4D4"/>
                </a:solidFill>
                <a:latin typeface="Menlo" panose="020B0609030804020204" pitchFamily="49" charset="0"/>
              </a:rPr>
              <a:t>hasAccess</a:t>
            </a:r>
            <a:r>
              <a:rPr lang="en-US" sz="2000" dirty="0">
                <a:solidFill>
                  <a:srgbClr val="D4D4D4"/>
                </a:solidFill>
                <a:latin typeface="Menlo" panose="020B0609030804020204" pitchFamily="49" charset="0"/>
              </a:rPr>
              <a:t>);</a:t>
            </a:r>
          </a:p>
          <a:p>
            <a:r>
              <a:rPr lang="en-US" sz="2000" dirty="0">
                <a:solidFill>
                  <a:srgbClr val="D4D4D4"/>
                </a:solidFill>
                <a:latin typeface="Menlo" panose="020B0609030804020204" pitchFamily="49" charset="0"/>
              </a:rPr>
              <a:t>}</a:t>
            </a:r>
            <a:endParaRPr lang="en-US" sz="2000" b="0" dirty="0">
              <a:solidFill>
                <a:srgbClr val="D4D4D4"/>
              </a:solidFill>
              <a:effectLst/>
              <a:latin typeface="Menlo" panose="020B0609030804020204" pitchFamily="49" charset="0"/>
            </a:endParaRPr>
          </a:p>
        </p:txBody>
      </p:sp>
      <p:sp>
        <p:nvSpPr>
          <p:cNvPr id="3" name="TextBox 2">
            <a:extLst>
              <a:ext uri="{FF2B5EF4-FFF2-40B4-BE49-F238E27FC236}">
                <a16:creationId xmlns:a16="http://schemas.microsoft.com/office/drawing/2014/main" id="{BFD0F5A7-0CDB-874A-8974-F05B7A761E19}"/>
              </a:ext>
            </a:extLst>
          </p:cNvPr>
          <p:cNvSpPr txBox="1"/>
          <p:nvPr/>
        </p:nvSpPr>
        <p:spPr>
          <a:xfrm>
            <a:off x="2161309" y="5470836"/>
            <a:ext cx="7869382" cy="1200329"/>
          </a:xfrm>
          <a:prstGeom prst="rect">
            <a:avLst/>
          </a:prstGeom>
          <a:noFill/>
        </p:spPr>
        <p:txBody>
          <a:bodyPr wrap="square" rtlCol="0">
            <a:spAutoFit/>
          </a:bodyPr>
          <a:lstStyle/>
          <a:p>
            <a:pPr algn="ctr"/>
            <a:r>
              <a:rPr lang="en-US" sz="3600" dirty="0" err="1"/>
              <a:t>Dafny</a:t>
            </a:r>
            <a:r>
              <a:rPr lang="en-US" sz="3600" dirty="0"/>
              <a:t> proves the assertions using only the </a:t>
            </a:r>
            <a:r>
              <a:rPr lang="en-US" sz="3600" b="1" dirty="0">
                <a:solidFill>
                  <a:schemeClr val="accent1"/>
                </a:solidFill>
              </a:rPr>
              <a:t>contracts</a:t>
            </a:r>
            <a:r>
              <a:rPr lang="en-US" sz="3600" dirty="0"/>
              <a:t> for the method calls</a:t>
            </a:r>
          </a:p>
        </p:txBody>
      </p:sp>
      <p:sp>
        <p:nvSpPr>
          <p:cNvPr id="4" name="Title 3">
            <a:extLst>
              <a:ext uri="{FF2B5EF4-FFF2-40B4-BE49-F238E27FC236}">
                <a16:creationId xmlns:a16="http://schemas.microsoft.com/office/drawing/2014/main" id="{4863C7E4-52F8-BE48-BDDC-CFCE1C7042C1}"/>
              </a:ext>
            </a:extLst>
          </p:cNvPr>
          <p:cNvSpPr>
            <a:spLocks noGrp="1"/>
          </p:cNvSpPr>
          <p:nvPr>
            <p:ph type="title"/>
          </p:nvPr>
        </p:nvSpPr>
        <p:spPr/>
        <p:txBody>
          <a:bodyPr/>
          <a:lstStyle/>
          <a:p>
            <a:r>
              <a:rPr lang="en-US" dirty="0"/>
              <a:t>Test for</a:t>
            </a:r>
          </a:p>
        </p:txBody>
      </p:sp>
      <p:grpSp>
        <p:nvGrpSpPr>
          <p:cNvPr id="5" name="Group 4">
            <a:extLst>
              <a:ext uri="{FF2B5EF4-FFF2-40B4-BE49-F238E27FC236}">
                <a16:creationId xmlns:a16="http://schemas.microsoft.com/office/drawing/2014/main" id="{09F55E02-1240-3143-89FA-4997105C107F}"/>
              </a:ext>
            </a:extLst>
          </p:cNvPr>
          <p:cNvGrpSpPr/>
          <p:nvPr/>
        </p:nvGrpSpPr>
        <p:grpSpPr>
          <a:xfrm>
            <a:off x="2898732" y="759549"/>
            <a:ext cx="8030228" cy="536713"/>
            <a:chOff x="1318592" y="5327964"/>
            <a:chExt cx="8030228" cy="536713"/>
          </a:xfrm>
        </p:grpSpPr>
        <p:sp>
          <p:nvSpPr>
            <p:cNvPr id="6" name="Oval 5">
              <a:extLst>
                <a:ext uri="{FF2B5EF4-FFF2-40B4-BE49-F238E27FC236}">
                  <a16:creationId xmlns:a16="http://schemas.microsoft.com/office/drawing/2014/main" id="{2D66F0C8-B506-9B43-8F37-8371EEA8ACA4}"/>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2</a:t>
              </a:r>
            </a:p>
          </p:txBody>
        </p:sp>
        <p:sp>
          <p:nvSpPr>
            <p:cNvPr id="7" name="TextBox 6">
              <a:extLst>
                <a:ext uri="{FF2B5EF4-FFF2-40B4-BE49-F238E27FC236}">
                  <a16:creationId xmlns:a16="http://schemas.microsoft.com/office/drawing/2014/main" id="{2FF2201F-31E3-134D-B515-E4A4ACD3D213}"/>
                </a:ext>
              </a:extLst>
            </p:cNvPr>
            <p:cNvSpPr txBox="1"/>
            <p:nvPr/>
          </p:nvSpPr>
          <p:spPr>
            <a:xfrm>
              <a:off x="2002793" y="5365487"/>
              <a:ext cx="7346027"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any </a:t>
              </a:r>
              <a:r>
                <a:rPr lang="en-US" sz="2400" i="1" dirty="0">
                  <a:solidFill>
                    <a:schemeClr val="tx2"/>
                  </a:solidFill>
                </a:rPr>
                <a:t>level</a:t>
              </a:r>
              <a:r>
                <a:rPr lang="en-US" sz="2400" dirty="0"/>
                <a:t>, and </a:t>
              </a:r>
              <a:r>
                <a:rPr lang="en-US" sz="2400" i="1" dirty="0">
                  <a:solidFill>
                    <a:schemeClr val="tx2"/>
                  </a:solidFill>
                </a:rPr>
                <a:t>t</a:t>
              </a:r>
              <a:r>
                <a:rPr lang="en-US" sz="2400" dirty="0"/>
                <a:t> does not certify </a:t>
              </a:r>
              <a:r>
                <a:rPr lang="en-US" sz="2400" i="1" dirty="0">
                  <a:solidFill>
                    <a:schemeClr val="tx2"/>
                  </a:solidFill>
                </a:rPr>
                <a:t>fingerprint</a:t>
              </a:r>
              <a:endParaRPr lang="en-US" sz="2400" dirty="0">
                <a:solidFill>
                  <a:schemeClr val="accent5"/>
                </a:solidFill>
              </a:endParaRPr>
            </a:p>
          </p:txBody>
        </p:sp>
      </p:grpSp>
    </p:spTree>
    <p:extLst>
      <p:ext uri="{BB962C8B-B14F-4D97-AF65-F5344CB8AC3E}">
        <p14:creationId xmlns:p14="http://schemas.microsoft.com/office/powerpoint/2010/main" val="25894880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C1B7B-49EE-9346-AB24-7A3C4F355B5D}"/>
              </a:ext>
            </a:extLst>
          </p:cNvPr>
          <p:cNvSpPr>
            <a:spLocks noGrp="1"/>
          </p:cNvSpPr>
          <p:nvPr>
            <p:ph type="title"/>
          </p:nvPr>
        </p:nvSpPr>
        <p:spPr/>
        <p:txBody>
          <a:bodyPr/>
          <a:lstStyle/>
          <a:p>
            <a:r>
              <a:rPr lang="en-US" dirty="0"/>
              <a:t>Assertions Library</a:t>
            </a:r>
          </a:p>
        </p:txBody>
      </p:sp>
      <p:sp>
        <p:nvSpPr>
          <p:cNvPr id="3" name="Rectangle 2">
            <a:extLst>
              <a:ext uri="{FF2B5EF4-FFF2-40B4-BE49-F238E27FC236}">
                <a16:creationId xmlns:a16="http://schemas.microsoft.com/office/drawing/2014/main" id="{B1F340CD-653C-7441-8894-2664834E43E5}"/>
              </a:ext>
            </a:extLst>
          </p:cNvPr>
          <p:cNvSpPr/>
          <p:nvPr/>
        </p:nvSpPr>
        <p:spPr>
          <a:xfrm>
            <a:off x="1020872" y="2242097"/>
            <a:ext cx="10434180" cy="1938992"/>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assertTrue</a:t>
            </a:r>
            <a:r>
              <a:rPr lang="en-US" sz="2400" dirty="0">
                <a:solidFill>
                  <a:srgbClr val="D4D4D4"/>
                </a:solidFill>
                <a:latin typeface="Menlo" panose="020B0609030804020204" pitchFamily="49" charset="0"/>
              </a:rPr>
              <a:t>(condition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requires</a:t>
            </a:r>
            <a:r>
              <a:rPr lang="en-US" sz="2400" dirty="0">
                <a:solidFill>
                  <a:srgbClr val="D4D4D4"/>
                </a:solidFill>
                <a:latin typeface="Menlo" panose="020B0609030804020204" pitchFamily="49" charset="0"/>
              </a:rPr>
              <a:t> condition</a:t>
            </a:r>
          </a:p>
          <a:p>
            <a:br>
              <a:rPr lang="en-US" sz="2400" dirty="0">
                <a:solidFill>
                  <a:srgbClr val="D4D4D4"/>
                </a:solidFill>
                <a:latin typeface="Menlo" panose="020B0609030804020204" pitchFamily="49" charset="0"/>
              </a:rPr>
            </a:br>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assertFalse</a:t>
            </a:r>
            <a:r>
              <a:rPr lang="en-US" sz="2400" dirty="0">
                <a:solidFill>
                  <a:srgbClr val="D4D4D4"/>
                </a:solidFill>
                <a:latin typeface="Menlo" panose="020B0609030804020204" pitchFamily="49" charset="0"/>
              </a:rPr>
              <a:t>(condition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requires</a:t>
            </a:r>
            <a:r>
              <a:rPr lang="en-US" sz="2400" dirty="0">
                <a:solidFill>
                  <a:srgbClr val="D4D4D4"/>
                </a:solidFill>
                <a:latin typeface="Menlo" panose="020B0609030804020204" pitchFamily="49" charset="0"/>
              </a:rPr>
              <a:t> !condition</a:t>
            </a:r>
            <a:endParaRPr lang="en-US" sz="2400" b="0" dirty="0">
              <a:solidFill>
                <a:srgbClr val="D4D4D4"/>
              </a:solidFill>
              <a:effectLst/>
              <a:latin typeface="Menlo" panose="020B0609030804020204" pitchFamily="49" charset="0"/>
            </a:endParaRPr>
          </a:p>
        </p:txBody>
      </p:sp>
      <p:sp>
        <p:nvSpPr>
          <p:cNvPr id="4" name="TextBox 3">
            <a:extLst>
              <a:ext uri="{FF2B5EF4-FFF2-40B4-BE49-F238E27FC236}">
                <a16:creationId xmlns:a16="http://schemas.microsoft.com/office/drawing/2014/main" id="{7D8E1B69-6767-B44F-AC29-11DE8CE1F3D2}"/>
              </a:ext>
            </a:extLst>
          </p:cNvPr>
          <p:cNvSpPr txBox="1"/>
          <p:nvPr/>
        </p:nvSpPr>
        <p:spPr>
          <a:xfrm>
            <a:off x="2161309" y="5320524"/>
            <a:ext cx="7869382" cy="646331"/>
          </a:xfrm>
          <a:prstGeom prst="rect">
            <a:avLst/>
          </a:prstGeom>
          <a:noFill/>
        </p:spPr>
        <p:txBody>
          <a:bodyPr wrap="square" rtlCol="0">
            <a:spAutoFit/>
          </a:bodyPr>
          <a:lstStyle/>
          <a:p>
            <a:pPr algn="ctr"/>
            <a:r>
              <a:rPr lang="en-US" sz="3600" dirty="0"/>
              <a:t>Familiar and common interface</a:t>
            </a:r>
          </a:p>
        </p:txBody>
      </p:sp>
    </p:spTree>
    <p:extLst>
      <p:ext uri="{BB962C8B-B14F-4D97-AF65-F5344CB8AC3E}">
        <p14:creationId xmlns:p14="http://schemas.microsoft.com/office/powerpoint/2010/main" val="42165428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7767D-0326-104C-83E0-3B2AA6CB4E5D}"/>
              </a:ext>
            </a:extLst>
          </p:cNvPr>
          <p:cNvSpPr>
            <a:spLocks noGrp="1"/>
          </p:cNvSpPr>
          <p:nvPr>
            <p:ph type="title"/>
          </p:nvPr>
        </p:nvSpPr>
        <p:spPr/>
        <p:txBody>
          <a:bodyPr/>
          <a:lstStyle/>
          <a:p>
            <a:r>
              <a:rPr lang="en-US" dirty="0"/>
              <a:t>White Box MC/DC Coverage Tests </a:t>
            </a:r>
          </a:p>
        </p:txBody>
      </p:sp>
      <p:sp>
        <p:nvSpPr>
          <p:cNvPr id="3" name="Rectangle 2">
            <a:extLst>
              <a:ext uri="{FF2B5EF4-FFF2-40B4-BE49-F238E27FC236}">
                <a16:creationId xmlns:a16="http://schemas.microsoft.com/office/drawing/2014/main" id="{6F2ED916-5989-BC4A-B7CB-1E9DA47D3560}"/>
              </a:ext>
            </a:extLst>
          </p:cNvPr>
          <p:cNvSpPr/>
          <p:nvPr/>
        </p:nvSpPr>
        <p:spPr>
          <a:xfrm>
            <a:off x="1388892" y="1444427"/>
            <a:ext cx="10038522" cy="3046988"/>
          </a:xfrm>
          <a:prstGeom prst="rect">
            <a:avLst/>
          </a:prstGeom>
        </p:spPr>
        <p:txBody>
          <a:bodyPr wrap="square">
            <a:spAutoFit/>
          </a:bodyPr>
          <a:lstStyle/>
          <a:p>
            <a:r>
              <a:rPr lang="en-US" sz="2400" dirty="0">
                <a:solidFill>
                  <a:srgbClr val="C586C0"/>
                </a:solidFill>
                <a:latin typeface="Menlo" panose="020B0609030804020204" pitchFamily="49" charset="0"/>
              </a:rPr>
              <a:t>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doesCertify</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a:t>
            </a:r>
          </a:p>
          <a:p>
            <a:r>
              <a:rPr lang="en-US" sz="2400" dirty="0">
                <a:solidFill>
                  <a:srgbClr val="C586C0"/>
                </a:solidFill>
                <a:latin typeface="Menlo" panose="020B0609030804020204" pitchFamily="49" charset="0"/>
              </a:rPr>
              <a:t>if</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doesCertify</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tokenLevel</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err="1">
                <a:solidFill>
                  <a:srgbClr val="D4D4D4"/>
                </a:solidFill>
                <a:latin typeface="Menlo" panose="020B0609030804020204" pitchFamily="49" charset="0"/>
              </a:rPr>
              <a:t>level.</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tokenLevel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else</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alarm := </a:t>
            </a:r>
            <a:r>
              <a:rPr lang="en-US" sz="2400" dirty="0">
                <a:solidFill>
                  <a:srgbClr val="C586C0"/>
                </a:solidFill>
                <a:latin typeface="Menlo" panose="020B0609030804020204" pitchFamily="49" charset="0"/>
              </a:rPr>
              <a:t>true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C586C0"/>
                </a:solidFill>
                <a:latin typeface="Menlo" panose="020B0609030804020204" pitchFamily="49" charset="0"/>
              </a:rPr>
              <a:t>false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5" name="Left Arrow 4">
            <a:extLst>
              <a:ext uri="{FF2B5EF4-FFF2-40B4-BE49-F238E27FC236}">
                <a16:creationId xmlns:a16="http://schemas.microsoft.com/office/drawing/2014/main" id="{73859694-8E44-CE4F-9812-1683E0D4847D}"/>
              </a:ext>
            </a:extLst>
          </p:cNvPr>
          <p:cNvSpPr/>
          <p:nvPr/>
        </p:nvSpPr>
        <p:spPr>
          <a:xfrm>
            <a:off x="9444625" y="2544874"/>
            <a:ext cx="1089264" cy="50730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Trivial</a:t>
            </a:r>
          </a:p>
        </p:txBody>
      </p:sp>
      <p:sp>
        <p:nvSpPr>
          <p:cNvPr id="8" name="Right Arrow 7">
            <a:extLst>
              <a:ext uri="{FF2B5EF4-FFF2-40B4-BE49-F238E27FC236}">
                <a16:creationId xmlns:a16="http://schemas.microsoft.com/office/drawing/2014/main" id="{9AFCC04D-8760-834A-A128-8F07E5EF72CB}"/>
              </a:ext>
            </a:extLst>
          </p:cNvPr>
          <p:cNvSpPr/>
          <p:nvPr/>
        </p:nvSpPr>
        <p:spPr>
          <a:xfrm>
            <a:off x="299628" y="1763040"/>
            <a:ext cx="1089264" cy="5073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Trivial</a:t>
            </a:r>
          </a:p>
        </p:txBody>
      </p:sp>
      <p:grpSp>
        <p:nvGrpSpPr>
          <p:cNvPr id="12" name="Group 11">
            <a:extLst>
              <a:ext uri="{FF2B5EF4-FFF2-40B4-BE49-F238E27FC236}">
                <a16:creationId xmlns:a16="http://schemas.microsoft.com/office/drawing/2014/main" id="{71B357DD-5D61-3D4A-901D-D2B3DDA53EC8}"/>
              </a:ext>
            </a:extLst>
          </p:cNvPr>
          <p:cNvGrpSpPr/>
          <p:nvPr/>
        </p:nvGrpSpPr>
        <p:grpSpPr>
          <a:xfrm>
            <a:off x="1374913" y="4674320"/>
            <a:ext cx="9442173" cy="536713"/>
            <a:chOff x="1318592" y="5327964"/>
            <a:chExt cx="9442173" cy="536713"/>
          </a:xfrm>
        </p:grpSpPr>
        <p:sp>
          <p:nvSpPr>
            <p:cNvPr id="13" name="Oval 12">
              <a:extLst>
                <a:ext uri="{FF2B5EF4-FFF2-40B4-BE49-F238E27FC236}">
                  <a16:creationId xmlns:a16="http://schemas.microsoft.com/office/drawing/2014/main" id="{D9997523-5989-074F-B0F4-4CCADF09D88A}"/>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1</a:t>
              </a:r>
            </a:p>
          </p:txBody>
        </p:sp>
        <p:sp>
          <p:nvSpPr>
            <p:cNvPr id="14" name="TextBox 13">
              <a:extLst>
                <a:ext uri="{FF2B5EF4-FFF2-40B4-BE49-F238E27FC236}">
                  <a16:creationId xmlns:a16="http://schemas.microsoft.com/office/drawing/2014/main" id="{269E89E9-3E35-E841-A45B-3CC017B871EB}"/>
                </a:ext>
              </a:extLst>
            </p:cNvPr>
            <p:cNvSpPr txBox="1"/>
            <p:nvPr/>
          </p:nvSpPr>
          <p:spPr>
            <a:xfrm>
              <a:off x="2002793" y="5365487"/>
              <a:ext cx="8757972"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any </a:t>
              </a:r>
              <a:r>
                <a:rPr lang="en-US" sz="2400" i="1" dirty="0">
                  <a:solidFill>
                    <a:schemeClr val="tx2"/>
                  </a:solidFill>
                </a:rPr>
                <a:t>level</a:t>
              </a:r>
              <a:r>
                <a:rPr lang="en-US" sz="2400" dirty="0"/>
                <a:t>, and </a:t>
              </a:r>
              <a:r>
                <a:rPr lang="en-US" sz="2400" i="1" dirty="0">
                  <a:solidFill>
                    <a:schemeClr val="tx2"/>
                  </a:solidFill>
                </a:rPr>
                <a:t>t</a:t>
              </a:r>
              <a:r>
                <a:rPr lang="en-US" sz="2400" dirty="0"/>
                <a:t> does </a:t>
              </a:r>
              <a:r>
                <a:rPr lang="en-US" sz="2400" dirty="0">
                  <a:solidFill>
                    <a:schemeClr val="accent5"/>
                  </a:solidFill>
                </a:rPr>
                <a:t>not</a:t>
              </a:r>
              <a:r>
                <a:rPr lang="en-US" sz="2400" dirty="0"/>
                <a:t> </a:t>
              </a:r>
              <a:r>
                <a:rPr lang="en-US" sz="2400" dirty="0">
                  <a:solidFill>
                    <a:schemeClr val="accent5"/>
                  </a:solidFill>
                </a:rPr>
                <a:t>certify</a:t>
              </a:r>
              <a:r>
                <a:rPr lang="en-US" sz="2400" dirty="0"/>
                <a:t> </a:t>
              </a:r>
              <a:r>
                <a:rPr lang="en-US" sz="2400" i="1" dirty="0">
                  <a:solidFill>
                    <a:schemeClr val="tx2"/>
                  </a:solidFill>
                </a:rPr>
                <a:t>fingerprint</a:t>
              </a:r>
              <a:endParaRPr lang="en-US" sz="2400" dirty="0">
                <a:solidFill>
                  <a:schemeClr val="accent5"/>
                </a:solidFill>
              </a:endParaRPr>
            </a:p>
          </p:txBody>
        </p:sp>
      </p:grpSp>
      <p:grpSp>
        <p:nvGrpSpPr>
          <p:cNvPr id="15" name="Group 14">
            <a:extLst>
              <a:ext uri="{FF2B5EF4-FFF2-40B4-BE49-F238E27FC236}">
                <a16:creationId xmlns:a16="http://schemas.microsoft.com/office/drawing/2014/main" id="{4C36DCEA-0923-E748-8600-0430499F8D5F}"/>
              </a:ext>
            </a:extLst>
          </p:cNvPr>
          <p:cNvGrpSpPr/>
          <p:nvPr/>
        </p:nvGrpSpPr>
        <p:grpSpPr>
          <a:xfrm>
            <a:off x="1388892" y="5360184"/>
            <a:ext cx="9759271" cy="536713"/>
            <a:chOff x="1318592" y="5327964"/>
            <a:chExt cx="9759271" cy="536713"/>
          </a:xfrm>
        </p:grpSpPr>
        <p:sp>
          <p:nvSpPr>
            <p:cNvPr id="16" name="Oval 15">
              <a:extLst>
                <a:ext uri="{FF2B5EF4-FFF2-40B4-BE49-F238E27FC236}">
                  <a16:creationId xmlns:a16="http://schemas.microsoft.com/office/drawing/2014/main" id="{73F56FC5-B26B-304B-BEA5-70A957922B58}"/>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2</a:t>
              </a:r>
            </a:p>
          </p:txBody>
        </p:sp>
        <p:sp>
          <p:nvSpPr>
            <p:cNvPr id="17" name="TextBox 16">
              <a:extLst>
                <a:ext uri="{FF2B5EF4-FFF2-40B4-BE49-F238E27FC236}">
                  <a16:creationId xmlns:a16="http://schemas.microsoft.com/office/drawing/2014/main" id="{C41D4658-B8E2-0442-88BD-B6AEFFDD8648}"/>
                </a:ext>
              </a:extLst>
            </p:cNvPr>
            <p:cNvSpPr txBox="1"/>
            <p:nvPr/>
          </p:nvSpPr>
          <p:spPr>
            <a:xfrm>
              <a:off x="2002792" y="5365487"/>
              <a:ext cx="9075071"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t>
              </a:r>
              <a:r>
                <a:rPr lang="en-US" sz="2400" i="1" dirty="0">
                  <a:solidFill>
                    <a:schemeClr val="tx2"/>
                  </a:solidFill>
                </a:rPr>
                <a:t>level </a:t>
              </a:r>
              <a:r>
                <a:rPr lang="en-US" sz="2400" dirty="0">
                  <a:solidFill>
                    <a:schemeClr val="tx2"/>
                  </a:solidFill>
                </a:rPr>
                <a:t>does </a:t>
              </a:r>
              <a:r>
                <a:rPr lang="en-US" sz="2400" dirty="0">
                  <a:solidFill>
                    <a:schemeClr val="accent5"/>
                  </a:solidFill>
                </a:rPr>
                <a:t>not clear </a:t>
              </a:r>
              <a:r>
                <a:rPr lang="en-US" sz="2400" i="1" dirty="0">
                  <a:solidFill>
                    <a:schemeClr val="tx2"/>
                  </a:solidFill>
                </a:rPr>
                <a:t>t</a:t>
              </a:r>
              <a:r>
                <a:rPr lang="en-US" sz="2400" dirty="0"/>
                <a:t>, and </a:t>
              </a:r>
              <a:r>
                <a:rPr lang="en-US" sz="2400" i="1" dirty="0">
                  <a:solidFill>
                    <a:schemeClr val="tx2"/>
                  </a:solidFill>
                </a:rPr>
                <a:t>t</a:t>
              </a:r>
              <a:r>
                <a:rPr lang="en-US" sz="2400" dirty="0"/>
                <a:t> does </a:t>
              </a:r>
              <a:r>
                <a:rPr lang="en-US" sz="2400" dirty="0">
                  <a:solidFill>
                    <a:schemeClr val="accent1"/>
                  </a:solidFill>
                </a:rPr>
                <a:t>certify</a:t>
              </a:r>
              <a:r>
                <a:rPr lang="en-US" sz="2400" dirty="0"/>
                <a:t> </a:t>
              </a:r>
              <a:r>
                <a:rPr lang="en-US" sz="2400" i="1" dirty="0">
                  <a:solidFill>
                    <a:schemeClr val="tx2"/>
                  </a:solidFill>
                </a:rPr>
                <a:t>fingerprint</a:t>
              </a:r>
              <a:endParaRPr lang="en-US" sz="2400" dirty="0">
                <a:solidFill>
                  <a:schemeClr val="accent5"/>
                </a:solidFill>
              </a:endParaRPr>
            </a:p>
          </p:txBody>
        </p:sp>
      </p:grpSp>
      <p:grpSp>
        <p:nvGrpSpPr>
          <p:cNvPr id="18" name="Group 17">
            <a:extLst>
              <a:ext uri="{FF2B5EF4-FFF2-40B4-BE49-F238E27FC236}">
                <a16:creationId xmlns:a16="http://schemas.microsoft.com/office/drawing/2014/main" id="{3356BCCC-FDF7-494A-8B05-24ABFDEDC74A}"/>
              </a:ext>
            </a:extLst>
          </p:cNvPr>
          <p:cNvGrpSpPr/>
          <p:nvPr/>
        </p:nvGrpSpPr>
        <p:grpSpPr>
          <a:xfrm>
            <a:off x="1388892" y="6079800"/>
            <a:ext cx="9442173" cy="536713"/>
            <a:chOff x="1318592" y="5327964"/>
            <a:chExt cx="9442173" cy="536713"/>
          </a:xfrm>
        </p:grpSpPr>
        <p:sp>
          <p:nvSpPr>
            <p:cNvPr id="19" name="Oval 18">
              <a:extLst>
                <a:ext uri="{FF2B5EF4-FFF2-40B4-BE49-F238E27FC236}">
                  <a16:creationId xmlns:a16="http://schemas.microsoft.com/office/drawing/2014/main" id="{FFCCBE62-A674-B14A-B632-2838D4E5E0DD}"/>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3</a:t>
              </a:r>
            </a:p>
          </p:txBody>
        </p:sp>
        <p:sp>
          <p:nvSpPr>
            <p:cNvPr id="20" name="TextBox 19">
              <a:extLst>
                <a:ext uri="{FF2B5EF4-FFF2-40B4-BE49-F238E27FC236}">
                  <a16:creationId xmlns:a16="http://schemas.microsoft.com/office/drawing/2014/main" id="{12EF7632-8BEF-8643-B2CF-51611C965425}"/>
                </a:ext>
              </a:extLst>
            </p:cNvPr>
            <p:cNvSpPr txBox="1"/>
            <p:nvPr/>
          </p:nvSpPr>
          <p:spPr>
            <a:xfrm>
              <a:off x="2002793" y="5365487"/>
              <a:ext cx="8757972"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t>
              </a:r>
              <a:r>
                <a:rPr lang="en-US" sz="2400" i="1" dirty="0">
                  <a:solidFill>
                    <a:schemeClr val="tx2"/>
                  </a:solidFill>
                </a:rPr>
                <a:t>level </a:t>
              </a:r>
              <a:r>
                <a:rPr lang="en-US" sz="2400" dirty="0">
                  <a:solidFill>
                    <a:schemeClr val="accent1"/>
                  </a:solidFill>
                </a:rPr>
                <a:t>clears</a:t>
              </a:r>
              <a:r>
                <a:rPr lang="en-US" sz="2400" dirty="0">
                  <a:solidFill>
                    <a:schemeClr val="tx2"/>
                  </a:solidFill>
                </a:rPr>
                <a:t> </a:t>
              </a:r>
              <a:r>
                <a:rPr lang="en-US" sz="2400" i="1" dirty="0">
                  <a:solidFill>
                    <a:schemeClr val="tx2"/>
                  </a:solidFill>
                </a:rPr>
                <a:t>t</a:t>
              </a:r>
              <a:r>
                <a:rPr lang="en-US" sz="2400" dirty="0"/>
                <a:t>, and </a:t>
              </a:r>
              <a:r>
                <a:rPr lang="en-US" sz="2400" i="1" dirty="0">
                  <a:solidFill>
                    <a:schemeClr val="tx2"/>
                  </a:solidFill>
                </a:rPr>
                <a:t>t</a:t>
              </a:r>
              <a:r>
                <a:rPr lang="en-US" sz="2400" dirty="0"/>
                <a:t> does </a:t>
              </a:r>
              <a:r>
                <a:rPr lang="en-US" sz="2400" dirty="0">
                  <a:solidFill>
                    <a:schemeClr val="accent1"/>
                  </a:solidFill>
                </a:rPr>
                <a:t>certify</a:t>
              </a:r>
              <a:r>
                <a:rPr lang="en-US" sz="2400" dirty="0"/>
                <a:t> </a:t>
              </a:r>
              <a:r>
                <a:rPr lang="en-US" sz="2400" i="1" dirty="0">
                  <a:solidFill>
                    <a:schemeClr val="tx2"/>
                  </a:solidFill>
                </a:rPr>
                <a:t>fingerprint</a:t>
              </a:r>
              <a:endParaRPr lang="en-US" sz="2400" dirty="0">
                <a:solidFill>
                  <a:schemeClr val="accent5"/>
                </a:solidFill>
              </a:endParaRPr>
            </a:p>
          </p:txBody>
        </p:sp>
      </p:grpSp>
    </p:spTree>
    <p:extLst>
      <p:ext uri="{BB962C8B-B14F-4D97-AF65-F5344CB8AC3E}">
        <p14:creationId xmlns:p14="http://schemas.microsoft.com/office/powerpoint/2010/main" val="28213877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2C139-6093-114B-AEB6-9C47BF08CB99}"/>
              </a:ext>
            </a:extLst>
          </p:cNvPr>
          <p:cNvSpPr>
            <a:spLocks noGrp="1"/>
          </p:cNvSpPr>
          <p:nvPr>
            <p:ph type="title"/>
          </p:nvPr>
        </p:nvSpPr>
        <p:spPr/>
        <p:txBody>
          <a:bodyPr/>
          <a:lstStyle/>
          <a:p>
            <a:r>
              <a:rPr lang="en-US" dirty="0"/>
              <a:t>Input</a:t>
            </a:r>
          </a:p>
        </p:txBody>
      </p:sp>
      <p:grpSp>
        <p:nvGrpSpPr>
          <p:cNvPr id="4" name="Group 3">
            <a:extLst>
              <a:ext uri="{FF2B5EF4-FFF2-40B4-BE49-F238E27FC236}">
                <a16:creationId xmlns:a16="http://schemas.microsoft.com/office/drawing/2014/main" id="{7D32965B-08E1-7449-94EB-5DEC8C89FE28}"/>
              </a:ext>
            </a:extLst>
          </p:cNvPr>
          <p:cNvGrpSpPr/>
          <p:nvPr/>
        </p:nvGrpSpPr>
        <p:grpSpPr>
          <a:xfrm>
            <a:off x="2320383" y="759549"/>
            <a:ext cx="9759271" cy="536713"/>
            <a:chOff x="1318592" y="5327964"/>
            <a:chExt cx="9759271" cy="536713"/>
          </a:xfrm>
        </p:grpSpPr>
        <p:sp>
          <p:nvSpPr>
            <p:cNvPr id="5" name="Oval 4">
              <a:extLst>
                <a:ext uri="{FF2B5EF4-FFF2-40B4-BE49-F238E27FC236}">
                  <a16:creationId xmlns:a16="http://schemas.microsoft.com/office/drawing/2014/main" id="{A0794849-C6C8-E747-BB7B-A43E819A1048}"/>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2</a:t>
              </a:r>
            </a:p>
          </p:txBody>
        </p:sp>
        <p:sp>
          <p:nvSpPr>
            <p:cNvPr id="6" name="TextBox 5">
              <a:extLst>
                <a:ext uri="{FF2B5EF4-FFF2-40B4-BE49-F238E27FC236}">
                  <a16:creationId xmlns:a16="http://schemas.microsoft.com/office/drawing/2014/main" id="{357486FC-3CCE-ED43-A5D0-B9CBEDA2066E}"/>
                </a:ext>
              </a:extLst>
            </p:cNvPr>
            <p:cNvSpPr txBox="1"/>
            <p:nvPr/>
          </p:nvSpPr>
          <p:spPr>
            <a:xfrm>
              <a:off x="2002792" y="5365487"/>
              <a:ext cx="9075071"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t>
              </a:r>
              <a:r>
                <a:rPr lang="en-US" sz="2400" i="1" dirty="0">
                  <a:solidFill>
                    <a:schemeClr val="tx2"/>
                  </a:solidFill>
                </a:rPr>
                <a:t>level </a:t>
              </a:r>
              <a:r>
                <a:rPr lang="en-US" sz="2400" dirty="0">
                  <a:solidFill>
                    <a:schemeClr val="tx2"/>
                  </a:solidFill>
                </a:rPr>
                <a:t>does </a:t>
              </a:r>
              <a:r>
                <a:rPr lang="en-US" sz="2400" dirty="0">
                  <a:solidFill>
                    <a:schemeClr val="accent5"/>
                  </a:solidFill>
                </a:rPr>
                <a:t>not clear </a:t>
              </a:r>
              <a:r>
                <a:rPr lang="en-US" sz="2400" i="1" dirty="0">
                  <a:solidFill>
                    <a:schemeClr val="tx2"/>
                  </a:solidFill>
                </a:rPr>
                <a:t>t</a:t>
              </a:r>
              <a:r>
                <a:rPr lang="en-US" sz="2400" dirty="0"/>
                <a:t>, and </a:t>
              </a:r>
              <a:r>
                <a:rPr lang="en-US" sz="2400" i="1" dirty="0">
                  <a:solidFill>
                    <a:schemeClr val="tx2"/>
                  </a:solidFill>
                </a:rPr>
                <a:t>t</a:t>
              </a:r>
              <a:r>
                <a:rPr lang="en-US" sz="2400" dirty="0"/>
                <a:t> does </a:t>
              </a:r>
              <a:r>
                <a:rPr lang="en-US" sz="2400" dirty="0">
                  <a:solidFill>
                    <a:schemeClr val="accent1"/>
                  </a:solidFill>
                </a:rPr>
                <a:t>certify</a:t>
              </a:r>
              <a:r>
                <a:rPr lang="en-US" sz="2400" dirty="0"/>
                <a:t> </a:t>
              </a:r>
              <a:r>
                <a:rPr lang="en-US" sz="2400" i="1" dirty="0">
                  <a:solidFill>
                    <a:schemeClr val="tx2"/>
                  </a:solidFill>
                </a:rPr>
                <a:t>fingerprint</a:t>
              </a:r>
              <a:endParaRPr lang="en-US" sz="2400" dirty="0">
                <a:solidFill>
                  <a:schemeClr val="accent5"/>
                </a:solidFill>
              </a:endParaRPr>
            </a:p>
          </p:txBody>
        </p:sp>
      </p:grpSp>
      <p:sp>
        <p:nvSpPr>
          <p:cNvPr id="7" name="Rectangle 6">
            <a:extLst>
              <a:ext uri="{FF2B5EF4-FFF2-40B4-BE49-F238E27FC236}">
                <a16:creationId xmlns:a16="http://schemas.microsoft.com/office/drawing/2014/main" id="{FB8E3DBB-FB87-254C-970C-6234F245E369}"/>
              </a:ext>
            </a:extLst>
          </p:cNvPr>
          <p:cNvSpPr/>
          <p:nvPr/>
        </p:nvSpPr>
        <p:spPr>
          <a:xfrm>
            <a:off x="2013961" y="2806299"/>
            <a:ext cx="9428860" cy="3046988"/>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"mock"</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securityClearanceIsNotCleared</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err="1">
                <a:solidFill>
                  <a:srgbClr val="C586C0"/>
                </a:solidFill>
                <a:latin typeface="Menlo" panose="020B0609030804020204" pitchFamily="49" charset="0"/>
              </a:rPr>
              <a:t>forall</a:t>
            </a:r>
            <a:r>
              <a:rPr lang="en-US" sz="2400" dirty="0">
                <a:solidFill>
                  <a:srgbClr val="D4D4D4"/>
                </a:solidFill>
                <a:latin typeface="Menlo" panose="020B0609030804020204" pitchFamily="49" charset="0"/>
              </a:rPr>
              <a:t> level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securityClearance.</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(level) == </a:t>
            </a:r>
            <a:r>
              <a:rPr lang="en-US" sz="2400" dirty="0">
                <a:solidFill>
                  <a:srgbClr val="C586C0"/>
                </a:solidFill>
                <a:latin typeface="Menlo" panose="020B0609030804020204" pitchFamily="49" charset="0"/>
              </a:rPr>
              <a:t>false</a:t>
            </a:r>
            <a:endParaRPr lang="en-US" sz="2400" dirty="0">
              <a:solidFill>
                <a:srgbClr val="D4D4D4"/>
              </a:solidFill>
              <a:latin typeface="Menlo" panose="020B0609030804020204" pitchFamily="49" charset="0"/>
            </a:endParaRPr>
          </a:p>
          <a:p>
            <a:br>
              <a:rPr lang="en-US" sz="2400" dirty="0">
                <a:solidFill>
                  <a:srgbClr val="D4D4D4"/>
                </a:solidFill>
                <a:latin typeface="Menlo" panose="020B0609030804020204" pitchFamily="49" charset="0"/>
              </a:rPr>
            </a:br>
            <a:endParaRPr lang="en-US" sz="2400" b="0" dirty="0">
              <a:solidFill>
                <a:srgbClr val="D4D4D4"/>
              </a:solidFill>
              <a:effectLst/>
              <a:latin typeface="Menlo" panose="020B0609030804020204" pitchFamily="49" charset="0"/>
            </a:endParaRPr>
          </a:p>
        </p:txBody>
      </p:sp>
      <p:sp>
        <p:nvSpPr>
          <p:cNvPr id="8" name="Left Brace 7">
            <a:extLst>
              <a:ext uri="{FF2B5EF4-FFF2-40B4-BE49-F238E27FC236}">
                <a16:creationId xmlns:a16="http://schemas.microsoft.com/office/drawing/2014/main" id="{6DDC6B48-5F05-8547-8AAB-087AA79AA6F9}"/>
              </a:ext>
            </a:extLst>
          </p:cNvPr>
          <p:cNvSpPr/>
          <p:nvPr/>
        </p:nvSpPr>
        <p:spPr>
          <a:xfrm>
            <a:off x="2093721" y="4329793"/>
            <a:ext cx="256374" cy="683664"/>
          </a:xfrm>
          <a:prstGeom prst="leftBrace">
            <a:avLst/>
          </a:prstGeom>
          <a:ln w="38100"/>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33B93E03-412B-654D-81F4-48FFAC2E84CC}"/>
              </a:ext>
            </a:extLst>
          </p:cNvPr>
          <p:cNvSpPr txBox="1"/>
          <p:nvPr/>
        </p:nvSpPr>
        <p:spPr>
          <a:xfrm>
            <a:off x="49752" y="4440792"/>
            <a:ext cx="2072555" cy="461665"/>
          </a:xfrm>
          <a:prstGeom prst="rect">
            <a:avLst/>
          </a:prstGeom>
          <a:noFill/>
        </p:spPr>
        <p:txBody>
          <a:bodyPr wrap="square" rtlCol="0">
            <a:spAutoFit/>
          </a:bodyPr>
          <a:lstStyle/>
          <a:p>
            <a:pPr algn="r"/>
            <a:r>
              <a:rPr lang="en-US" sz="2400" dirty="0"/>
              <a:t>Does not clear</a:t>
            </a:r>
          </a:p>
        </p:txBody>
      </p:sp>
    </p:spTree>
    <p:extLst>
      <p:ext uri="{BB962C8B-B14F-4D97-AF65-F5344CB8AC3E}">
        <p14:creationId xmlns:p14="http://schemas.microsoft.com/office/powerpoint/2010/main" val="28970033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2C139-6093-114B-AEB6-9C47BF08CB99}"/>
              </a:ext>
            </a:extLst>
          </p:cNvPr>
          <p:cNvSpPr>
            <a:spLocks noGrp="1"/>
          </p:cNvSpPr>
          <p:nvPr>
            <p:ph type="title"/>
          </p:nvPr>
        </p:nvSpPr>
        <p:spPr/>
        <p:txBody>
          <a:bodyPr/>
          <a:lstStyle/>
          <a:p>
            <a:r>
              <a:rPr lang="en-US" dirty="0"/>
              <a:t>Input</a:t>
            </a:r>
          </a:p>
        </p:txBody>
      </p:sp>
      <p:sp>
        <p:nvSpPr>
          <p:cNvPr id="3" name="Rectangle 2">
            <a:extLst>
              <a:ext uri="{FF2B5EF4-FFF2-40B4-BE49-F238E27FC236}">
                <a16:creationId xmlns:a16="http://schemas.microsoft.com/office/drawing/2014/main" id="{D9630E13-868C-4240-98EB-A46A6CBF1ACE}"/>
              </a:ext>
            </a:extLst>
          </p:cNvPr>
          <p:cNvSpPr/>
          <p:nvPr/>
        </p:nvSpPr>
        <p:spPr>
          <a:xfrm>
            <a:off x="1965534" y="2522666"/>
            <a:ext cx="9144000" cy="2677656"/>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synthesize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"mock"</a:t>
            </a:r>
            <a:r>
              <a:rPr lang="en-US" sz="2400" dirty="0">
                <a:solidFill>
                  <a:srgbClr val="D4D4D4"/>
                </a:solidFill>
                <a:latin typeface="Menlo" panose="020B0609030804020204" pitchFamily="49" charset="0"/>
              </a:rPr>
              <a:t>}</a:t>
            </a:r>
          </a:p>
          <a:p>
            <a:r>
              <a:rPr lang="en-US" sz="2400" dirty="0" err="1">
                <a:solidFill>
                  <a:srgbClr val="DCDCAA"/>
                </a:solidFill>
                <a:latin typeface="Menlo" panose="020B0609030804020204" pitchFamily="49" charset="0"/>
              </a:rPr>
              <a:t>tokenDoesCertify</a:t>
            </a:r>
            <a:r>
              <a:rPr lang="en-US" sz="2400" dirty="0">
                <a:solidFill>
                  <a:srgbClr val="D4D4D4"/>
                </a:solidFill>
                <a:latin typeface="Menlo" panose="020B0609030804020204" pitchFamily="49" charset="0"/>
              </a:rPr>
              <a:t>(level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(token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fresh</a:t>
            </a:r>
            <a:r>
              <a:rPr lang="en-US" sz="2400" dirty="0">
                <a:solidFill>
                  <a:srgbClr val="D4D4D4"/>
                </a:solidFill>
                <a:latin typeface="Menlo" panose="020B0609030804020204" pitchFamily="49" charset="0"/>
              </a:rPr>
              <a:t>(token)</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err="1">
                <a:solidFill>
                  <a:srgbClr val="C586C0"/>
                </a:solidFill>
                <a:latin typeface="Menlo" panose="020B0609030804020204" pitchFamily="49" charset="0"/>
              </a:rPr>
              <a:t>forall</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token.</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 == </a:t>
            </a:r>
            <a:r>
              <a:rPr lang="en-US" sz="2400" dirty="0">
                <a:solidFill>
                  <a:srgbClr val="C586C0"/>
                </a:solidFill>
                <a:latin typeface="Menlo" panose="020B0609030804020204" pitchFamily="49" charset="0"/>
              </a:rPr>
              <a:t>true</a:t>
            </a:r>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token.</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 == level</a:t>
            </a:r>
            <a:endParaRPr lang="en-US" sz="2400" b="0" dirty="0">
              <a:solidFill>
                <a:srgbClr val="D4D4D4"/>
              </a:solidFill>
              <a:effectLst/>
              <a:latin typeface="Menlo" panose="020B0609030804020204" pitchFamily="49" charset="0"/>
            </a:endParaRPr>
          </a:p>
        </p:txBody>
      </p:sp>
      <p:grpSp>
        <p:nvGrpSpPr>
          <p:cNvPr id="4" name="Group 3">
            <a:extLst>
              <a:ext uri="{FF2B5EF4-FFF2-40B4-BE49-F238E27FC236}">
                <a16:creationId xmlns:a16="http://schemas.microsoft.com/office/drawing/2014/main" id="{7D32965B-08E1-7449-94EB-5DEC8C89FE28}"/>
              </a:ext>
            </a:extLst>
          </p:cNvPr>
          <p:cNvGrpSpPr/>
          <p:nvPr/>
        </p:nvGrpSpPr>
        <p:grpSpPr>
          <a:xfrm>
            <a:off x="2320383" y="759549"/>
            <a:ext cx="9759271" cy="536713"/>
            <a:chOff x="1318592" y="5327964"/>
            <a:chExt cx="9759271" cy="536713"/>
          </a:xfrm>
        </p:grpSpPr>
        <p:sp>
          <p:nvSpPr>
            <p:cNvPr id="5" name="Oval 4">
              <a:extLst>
                <a:ext uri="{FF2B5EF4-FFF2-40B4-BE49-F238E27FC236}">
                  <a16:creationId xmlns:a16="http://schemas.microsoft.com/office/drawing/2014/main" id="{A0794849-C6C8-E747-BB7B-A43E819A1048}"/>
                </a:ext>
              </a:extLst>
            </p:cNvPr>
            <p:cNvSpPr/>
            <p:nvPr/>
          </p:nvSpPr>
          <p:spPr>
            <a:xfrm>
              <a:off x="1318592" y="5327964"/>
              <a:ext cx="543339" cy="5367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2</a:t>
              </a:r>
            </a:p>
          </p:txBody>
        </p:sp>
        <p:sp>
          <p:nvSpPr>
            <p:cNvPr id="6" name="TextBox 5">
              <a:extLst>
                <a:ext uri="{FF2B5EF4-FFF2-40B4-BE49-F238E27FC236}">
                  <a16:creationId xmlns:a16="http://schemas.microsoft.com/office/drawing/2014/main" id="{357486FC-3CCE-ED43-A5D0-B9CBEDA2066E}"/>
                </a:ext>
              </a:extLst>
            </p:cNvPr>
            <p:cNvSpPr txBox="1"/>
            <p:nvPr/>
          </p:nvSpPr>
          <p:spPr>
            <a:xfrm>
              <a:off x="2002792" y="5365487"/>
              <a:ext cx="9075071" cy="461665"/>
            </a:xfrm>
            <a:prstGeom prst="rect">
              <a:avLst/>
            </a:prstGeom>
            <a:noFill/>
          </p:spPr>
          <p:txBody>
            <a:bodyPr wrap="square" rtlCol="0">
              <a:spAutoFit/>
            </a:bodyPr>
            <a:lstStyle/>
            <a:p>
              <a:r>
                <a:rPr lang="en-US" sz="2400" i="1" dirty="0">
                  <a:solidFill>
                    <a:schemeClr val="tx2"/>
                  </a:solidFill>
                </a:rPr>
                <a:t>alarm</a:t>
              </a:r>
              <a:r>
                <a:rPr lang="en-US" sz="2400" dirty="0"/>
                <a:t> is </a:t>
              </a:r>
              <a:r>
                <a:rPr lang="en-US" sz="2400" dirty="0">
                  <a:solidFill>
                    <a:schemeClr val="accent5"/>
                  </a:solidFill>
                </a:rPr>
                <a:t>false</a:t>
              </a:r>
              <a:r>
                <a:rPr lang="en-US" sz="2400" dirty="0"/>
                <a:t>, </a:t>
              </a:r>
              <a:r>
                <a:rPr lang="en-US" sz="2400" i="1" dirty="0">
                  <a:solidFill>
                    <a:schemeClr val="tx2"/>
                  </a:solidFill>
                </a:rPr>
                <a:t>level </a:t>
              </a:r>
              <a:r>
                <a:rPr lang="en-US" sz="2400" dirty="0">
                  <a:solidFill>
                    <a:schemeClr val="tx2"/>
                  </a:solidFill>
                </a:rPr>
                <a:t>does </a:t>
              </a:r>
              <a:r>
                <a:rPr lang="en-US" sz="2400" dirty="0">
                  <a:solidFill>
                    <a:schemeClr val="accent5"/>
                  </a:solidFill>
                </a:rPr>
                <a:t>not clear </a:t>
              </a:r>
              <a:r>
                <a:rPr lang="en-US" sz="2400" i="1" dirty="0">
                  <a:solidFill>
                    <a:schemeClr val="tx2"/>
                  </a:solidFill>
                </a:rPr>
                <a:t>t</a:t>
              </a:r>
              <a:r>
                <a:rPr lang="en-US" sz="2400" dirty="0"/>
                <a:t>, and </a:t>
              </a:r>
              <a:r>
                <a:rPr lang="en-US" sz="2400" i="1" dirty="0">
                  <a:solidFill>
                    <a:schemeClr val="tx2"/>
                  </a:solidFill>
                </a:rPr>
                <a:t>t</a:t>
              </a:r>
              <a:r>
                <a:rPr lang="en-US" sz="2400" dirty="0"/>
                <a:t> does </a:t>
              </a:r>
              <a:r>
                <a:rPr lang="en-US" sz="2400" dirty="0">
                  <a:solidFill>
                    <a:schemeClr val="accent1"/>
                  </a:solidFill>
                </a:rPr>
                <a:t>certify</a:t>
              </a:r>
              <a:r>
                <a:rPr lang="en-US" sz="2400" dirty="0"/>
                <a:t> </a:t>
              </a:r>
              <a:r>
                <a:rPr lang="en-US" sz="2400" i="1" dirty="0">
                  <a:solidFill>
                    <a:schemeClr val="tx2"/>
                  </a:solidFill>
                </a:rPr>
                <a:t>fingerprint</a:t>
              </a:r>
              <a:endParaRPr lang="en-US" sz="2400" dirty="0">
                <a:solidFill>
                  <a:schemeClr val="accent5"/>
                </a:solidFill>
              </a:endParaRPr>
            </a:p>
          </p:txBody>
        </p:sp>
      </p:grpSp>
      <p:sp>
        <p:nvSpPr>
          <p:cNvPr id="7" name="Left Brace 6">
            <a:extLst>
              <a:ext uri="{FF2B5EF4-FFF2-40B4-BE49-F238E27FC236}">
                <a16:creationId xmlns:a16="http://schemas.microsoft.com/office/drawing/2014/main" id="{EBF1FDAC-CF72-2147-82CB-6B64913B71DA}"/>
              </a:ext>
            </a:extLst>
          </p:cNvPr>
          <p:cNvSpPr/>
          <p:nvPr/>
        </p:nvSpPr>
        <p:spPr>
          <a:xfrm>
            <a:off x="2093721" y="4093436"/>
            <a:ext cx="256374" cy="1016949"/>
          </a:xfrm>
          <a:prstGeom prst="leftBrace">
            <a:avLst/>
          </a:prstGeom>
          <a:ln w="38100"/>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94A33F1A-8CA1-B043-B660-ECE4D179214F}"/>
              </a:ext>
            </a:extLst>
          </p:cNvPr>
          <p:cNvSpPr txBox="1"/>
          <p:nvPr/>
        </p:nvSpPr>
        <p:spPr>
          <a:xfrm>
            <a:off x="46188" y="4186411"/>
            <a:ext cx="2072555" cy="830997"/>
          </a:xfrm>
          <a:prstGeom prst="rect">
            <a:avLst/>
          </a:prstGeom>
          <a:noFill/>
        </p:spPr>
        <p:txBody>
          <a:bodyPr wrap="square" rtlCol="0">
            <a:spAutoFit/>
          </a:bodyPr>
          <a:lstStyle/>
          <a:p>
            <a:pPr algn="r"/>
            <a:r>
              <a:rPr lang="en-US" sz="2400" dirty="0"/>
              <a:t>Certifies and returns level</a:t>
            </a:r>
          </a:p>
        </p:txBody>
      </p:sp>
    </p:spTree>
    <p:extLst>
      <p:ext uri="{BB962C8B-B14F-4D97-AF65-F5344CB8AC3E}">
        <p14:creationId xmlns:p14="http://schemas.microsoft.com/office/powerpoint/2010/main" val="15900002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B6B96-3274-6A49-8E00-42E4FD8C08E5}"/>
              </a:ext>
            </a:extLst>
          </p:cNvPr>
          <p:cNvSpPr>
            <a:spLocks noGrp="1"/>
          </p:cNvSpPr>
          <p:nvPr>
            <p:ph type="title"/>
          </p:nvPr>
        </p:nvSpPr>
        <p:spPr/>
        <p:txBody>
          <a:bodyPr/>
          <a:lstStyle/>
          <a:p>
            <a:r>
              <a:rPr lang="en-US" dirty="0"/>
              <a:t>Inputs to Exercise Paths </a:t>
            </a:r>
          </a:p>
        </p:txBody>
      </p:sp>
      <p:sp>
        <p:nvSpPr>
          <p:cNvPr id="3" name="Rectangle 2">
            <a:extLst>
              <a:ext uri="{FF2B5EF4-FFF2-40B4-BE49-F238E27FC236}">
                <a16:creationId xmlns:a16="http://schemas.microsoft.com/office/drawing/2014/main" id="{BC46B752-20B6-6440-B33F-C508F650C886}"/>
              </a:ext>
            </a:extLst>
          </p:cNvPr>
          <p:cNvSpPr/>
          <p:nvPr/>
        </p:nvSpPr>
        <p:spPr>
          <a:xfrm>
            <a:off x="726510" y="1690688"/>
            <a:ext cx="11415386" cy="4893647"/>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McDcTestIo</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testIo</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t>
            </a:r>
            <a:r>
              <a:rPr lang="en-US" sz="2400" dirty="0">
                <a:solidFill>
                  <a:srgbClr val="569CD6"/>
                </a:solidFill>
                <a:latin typeface="Menlo" panose="020B0609030804020204" pitchFamily="49" charset="0"/>
              </a:rPr>
              <a:t>seq</a:t>
            </a:r>
            <a:r>
              <a:rPr lang="en-US" sz="2400" dirty="0">
                <a:solidFill>
                  <a:srgbClr val="D4D4D4"/>
                </a:solidFill>
                <a:latin typeface="Menlo" panose="020B0609030804020204" pitchFamily="49" charset="0"/>
              </a:rPr>
              <a:t>&lt;(</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 Token, Fingerprint,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)&gt;)</a:t>
            </a:r>
          </a:p>
          <a:p>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a:t>
            </a:r>
            <a:r>
              <a:rPr lang="en-US" sz="2400" dirty="0">
                <a:solidFill>
                  <a:schemeClr val="accent2"/>
                </a:solidFill>
                <a:latin typeface="Menlo" panose="020B0609030804020204" pitchFamily="49" charset="0"/>
              </a:rPr>
              <a:t>// … code to create input values …</a:t>
            </a:r>
          </a:p>
          <a:p>
            <a:r>
              <a:rPr lang="en-US" sz="2400" dirty="0">
                <a:solidFill>
                  <a:srgbClr val="C586C0"/>
                </a:solidFill>
                <a:latin typeface="Menlo" panose="020B0609030804020204" pitchFamily="49" charset="0"/>
              </a:rPr>
              <a:t>  return</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(securityClearance0, token0, fingerprint0, </a:t>
            </a:r>
          </a:p>
          <a:p>
            <a:r>
              <a:rPr lang="en-US" sz="2400" dirty="0">
                <a:solidFill>
                  <a:srgbClr val="D4D4D4"/>
                </a:solidFill>
                <a:latin typeface="Menlo" panose="020B0609030804020204" pitchFamily="49" charset="0"/>
              </a:rPr>
              <a:t>     hasAccess0, alarm0),</a:t>
            </a:r>
          </a:p>
          <a:p>
            <a:r>
              <a:rPr lang="en-US" sz="2400" dirty="0">
                <a:solidFill>
                  <a:srgbClr val="D4D4D4"/>
                </a:solidFill>
                <a:latin typeface="Menlo" panose="020B0609030804020204" pitchFamily="49" charset="0"/>
              </a:rPr>
              <a:t>    (securityClearance1, token1, fingerprint1, </a:t>
            </a:r>
          </a:p>
          <a:p>
            <a:r>
              <a:rPr lang="en-US" sz="2400" dirty="0">
                <a:solidFill>
                  <a:srgbClr val="D4D4D4"/>
                </a:solidFill>
                <a:latin typeface="Menlo" panose="020B0609030804020204" pitchFamily="49" charset="0"/>
              </a:rPr>
              <a:t>     hasAccess1, alarm1),</a:t>
            </a:r>
          </a:p>
          <a:p>
            <a:r>
              <a:rPr lang="en-US" sz="2400" dirty="0">
                <a:solidFill>
                  <a:srgbClr val="D4D4D4"/>
                </a:solidFill>
                <a:latin typeface="Menlo" panose="020B0609030804020204" pitchFamily="49" charset="0"/>
              </a:rPr>
              <a:t>    (securityClearance2, token2, fingerprint2, </a:t>
            </a:r>
          </a:p>
          <a:p>
            <a:r>
              <a:rPr lang="en-US" sz="2400" dirty="0">
                <a:solidFill>
                  <a:srgbClr val="D4D4D4"/>
                </a:solidFill>
                <a:latin typeface="Menlo" panose="020B0609030804020204" pitchFamily="49" charset="0"/>
              </a:rPr>
              <a:t>     hasAccess2, alarm2)</a:t>
            </a:r>
          </a:p>
          <a:p>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Tree>
    <p:extLst>
      <p:ext uri="{BB962C8B-B14F-4D97-AF65-F5344CB8AC3E}">
        <p14:creationId xmlns:p14="http://schemas.microsoft.com/office/powerpoint/2010/main" val="3311730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CE8D217-FAF4-EF41-ACAB-3FA2496950F7}"/>
              </a:ext>
            </a:extLst>
          </p:cNvPr>
          <p:cNvSpPr/>
          <p:nvPr/>
        </p:nvSpPr>
        <p:spPr>
          <a:xfrm>
            <a:off x="200416" y="369192"/>
            <a:ext cx="12098055" cy="5262979"/>
          </a:xfrm>
          <a:prstGeom prst="rect">
            <a:avLst/>
          </a:prstGeom>
        </p:spPr>
        <p:txBody>
          <a:bodyPr wrap="square">
            <a:spAutoFit/>
          </a:bodyPr>
          <a:lstStyle/>
          <a:p>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test</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MethodSource</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McDcTestIo</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p>
          <a:p>
            <a:r>
              <a:rPr lang="en-US" sz="2400" dirty="0" err="1">
                <a:solidFill>
                  <a:srgbClr val="DCDCAA"/>
                </a:solidFill>
                <a:latin typeface="Menlo" panose="020B0609030804020204" pitchFamily="49" charset="0"/>
              </a:rPr>
              <a:t>should_resultInMcDcCoverage_when_givenAllTestInputs</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token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expectedHasAccess</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expectedAlarm</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IdStation</a:t>
            </a:r>
            <a:r>
              <a:rPr lang="en-US" sz="2400" dirty="0">
                <a:solidFill>
                  <a:srgbClr val="D4D4D4"/>
                </a:solidFill>
                <a:latin typeface="Menlo" panose="020B0609030804020204" pitchFamily="49" charset="0"/>
              </a:rPr>
              <a:t> := </a:t>
            </a:r>
            <a:r>
              <a:rPr lang="en-US" sz="2400" dirty="0">
                <a:solidFill>
                  <a:srgbClr val="C586C0"/>
                </a:solidFill>
                <a:latin typeface="Menlo" panose="020B0609030804020204" pitchFamily="49" charset="0"/>
              </a:rPr>
              <a:t>new</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err="1">
                <a:solidFill>
                  <a:srgbClr val="DCDCAA"/>
                </a:solidFill>
                <a:latin typeface="Menlo" panose="020B0609030804020204" pitchFamily="49" charset="0"/>
              </a:rPr>
              <a:t>IdStation</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securityClearance</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idStation.</a:t>
            </a:r>
            <a:r>
              <a:rPr lang="en-US" sz="2400" dirty="0" err="1">
                <a:solidFill>
                  <a:srgbClr val="DCDCAA"/>
                </a:solidFill>
                <a:latin typeface="Menlo" panose="020B0609030804020204" pitchFamily="49" charset="0"/>
              </a:rPr>
              <a:t>hasAccess</a:t>
            </a:r>
            <a:r>
              <a:rPr lang="en-US" sz="2400" dirty="0">
                <a:solidFill>
                  <a:srgbClr val="D4D4D4"/>
                </a:solidFill>
                <a:latin typeface="Menlo" panose="020B0609030804020204" pitchFamily="49" charset="0"/>
              </a:rPr>
              <a:t>(token, fingerprint);</a:t>
            </a:r>
          </a:p>
          <a:p>
            <a:endParaRPr lang="en-US" sz="2400" dirty="0">
              <a:solidFill>
                <a:srgbClr val="D4D4D4"/>
              </a:solidFill>
              <a:latin typeface="Menlo" panose="020B0609030804020204" pitchFamily="49" charset="0"/>
            </a:endParaRPr>
          </a:p>
          <a:p>
            <a:r>
              <a:rPr lang="en-US" sz="2400" dirty="0">
                <a:solidFill>
                  <a:srgbClr val="569CD6"/>
                </a:solidFill>
                <a:latin typeface="Menlo" panose="020B0609030804020204" pitchFamily="49" charset="0"/>
              </a:rPr>
              <a:t>  Assertions</a:t>
            </a:r>
            <a:r>
              <a:rPr lang="en-US" sz="2400" dirty="0">
                <a:solidFill>
                  <a:srgbClr val="D4D4D4"/>
                </a:solidFill>
                <a:latin typeface="Menlo" panose="020B0609030804020204" pitchFamily="49" charset="0"/>
              </a:rPr>
              <a:t>&lt;</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&gt;.</a:t>
            </a:r>
            <a:r>
              <a:rPr lang="en-US" sz="2400" dirty="0" err="1">
                <a:solidFill>
                  <a:srgbClr val="DCDCAA"/>
                </a:solidFill>
                <a:latin typeface="Menlo" panose="020B0609030804020204" pitchFamily="49" charset="0"/>
              </a:rPr>
              <a:t>expectEquals</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expectedHasAccess</a:t>
            </a:r>
            <a:r>
              <a:rPr lang="en-US" sz="2400" dirty="0">
                <a:solidFill>
                  <a:srgbClr val="D4D4D4"/>
                </a:solidFill>
                <a:latin typeface="Menlo" panose="020B0609030804020204" pitchFamily="49" charset="0"/>
              </a:rPr>
              <a:t>);</a:t>
            </a:r>
          </a:p>
          <a:p>
            <a:r>
              <a:rPr lang="en-US" sz="2400" dirty="0">
                <a:solidFill>
                  <a:srgbClr val="569CD6"/>
                </a:solidFill>
                <a:latin typeface="Menlo" panose="020B0609030804020204" pitchFamily="49" charset="0"/>
              </a:rPr>
              <a:t>  Assertions</a:t>
            </a:r>
            <a:r>
              <a:rPr lang="en-US" sz="2400" dirty="0">
                <a:solidFill>
                  <a:srgbClr val="D4D4D4"/>
                </a:solidFill>
                <a:latin typeface="Menlo" panose="020B0609030804020204" pitchFamily="49" charset="0"/>
              </a:rPr>
              <a:t>&lt;</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&gt;.</a:t>
            </a:r>
            <a:r>
              <a:rPr lang="en-US" sz="2400" dirty="0" err="1">
                <a:solidFill>
                  <a:srgbClr val="DCDCAA"/>
                </a:solidFill>
                <a:latin typeface="Menlo" panose="020B0609030804020204" pitchFamily="49" charset="0"/>
              </a:rPr>
              <a:t>expectEquals</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idStation.alarm</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expectedAlarm</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4" name="TextBox 3">
            <a:extLst>
              <a:ext uri="{FF2B5EF4-FFF2-40B4-BE49-F238E27FC236}">
                <a16:creationId xmlns:a16="http://schemas.microsoft.com/office/drawing/2014/main" id="{CEFEBB44-811A-934A-A6B8-0E291CA4F6B5}"/>
              </a:ext>
            </a:extLst>
          </p:cNvPr>
          <p:cNvSpPr txBox="1"/>
          <p:nvPr/>
        </p:nvSpPr>
        <p:spPr>
          <a:xfrm>
            <a:off x="1250513" y="5842477"/>
            <a:ext cx="9690973" cy="646331"/>
          </a:xfrm>
          <a:prstGeom prst="rect">
            <a:avLst/>
          </a:prstGeom>
          <a:noFill/>
        </p:spPr>
        <p:txBody>
          <a:bodyPr wrap="square" rtlCol="0">
            <a:spAutoFit/>
          </a:bodyPr>
          <a:lstStyle/>
          <a:p>
            <a:pPr algn="ctr"/>
            <a:r>
              <a:rPr lang="en-US" sz="3600" dirty="0">
                <a:solidFill>
                  <a:schemeClr val="accent1"/>
                </a:solidFill>
              </a:rPr>
              <a:t>Expect</a:t>
            </a:r>
            <a:r>
              <a:rPr lang="en-US" sz="3600" dirty="0"/>
              <a:t> is only a runtime check so nothing to prove</a:t>
            </a:r>
          </a:p>
        </p:txBody>
      </p:sp>
    </p:spTree>
    <p:extLst>
      <p:ext uri="{BB962C8B-B14F-4D97-AF65-F5344CB8AC3E}">
        <p14:creationId xmlns:p14="http://schemas.microsoft.com/office/powerpoint/2010/main" val="15216446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2AB57-181C-A743-AC8D-88642A5A62CA}"/>
              </a:ext>
            </a:extLst>
          </p:cNvPr>
          <p:cNvSpPr>
            <a:spLocks noGrp="1"/>
          </p:cNvSpPr>
          <p:nvPr>
            <p:ph type="title"/>
          </p:nvPr>
        </p:nvSpPr>
        <p:spPr/>
        <p:txBody>
          <a:bodyPr/>
          <a:lstStyle/>
          <a:p>
            <a:r>
              <a:rPr lang="en-US" dirty="0"/>
              <a:t>Expect Runtime Check</a:t>
            </a:r>
          </a:p>
        </p:txBody>
      </p:sp>
      <p:sp>
        <p:nvSpPr>
          <p:cNvPr id="3" name="Rectangle 2">
            <a:extLst>
              <a:ext uri="{FF2B5EF4-FFF2-40B4-BE49-F238E27FC236}">
                <a16:creationId xmlns:a16="http://schemas.microsoft.com/office/drawing/2014/main" id="{09385541-0620-0F41-A538-48EB00B32E1D}"/>
              </a:ext>
            </a:extLst>
          </p:cNvPr>
          <p:cNvSpPr/>
          <p:nvPr/>
        </p:nvSpPr>
        <p:spPr>
          <a:xfrm>
            <a:off x="2002076" y="2535188"/>
            <a:ext cx="8187847" cy="1200329"/>
          </a:xfrm>
          <a:prstGeom prst="rect">
            <a:avLst/>
          </a:prstGeom>
        </p:spPr>
        <p:txBody>
          <a:bodyPr wrap="square">
            <a:spAutoFit/>
          </a:bodyPr>
          <a:lstStyle/>
          <a:p>
            <a:r>
              <a:rPr lang="en-US" sz="2400" dirty="0">
                <a:solidFill>
                  <a:srgbClr val="C586C0"/>
                </a:solidFill>
                <a:latin typeface="Menlo" panose="020B0609030804020204" pitchFamily="49" charset="0"/>
              </a:rPr>
              <a:t>static</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expectEquals</a:t>
            </a:r>
            <a:r>
              <a:rPr lang="en-US" sz="2400" dirty="0">
                <a:solidFill>
                  <a:srgbClr val="D4D4D4"/>
                </a:solidFill>
                <a:latin typeface="Menlo" panose="020B0609030804020204" pitchFamily="49" charset="0"/>
              </a:rPr>
              <a:t>(expected : </a:t>
            </a:r>
            <a:r>
              <a:rPr lang="en-US" sz="2400" dirty="0">
                <a:solidFill>
                  <a:srgbClr val="569CD6"/>
                </a:solidFill>
                <a:latin typeface="Menlo" panose="020B0609030804020204" pitchFamily="49" charset="0"/>
              </a:rPr>
              <a:t>T</a:t>
            </a:r>
            <a:r>
              <a:rPr lang="en-US" sz="2400" dirty="0">
                <a:solidFill>
                  <a:srgbClr val="D4D4D4"/>
                </a:solidFill>
                <a:latin typeface="Menlo" panose="020B0609030804020204" pitchFamily="49" charset="0"/>
              </a:rPr>
              <a:t>, actual : </a:t>
            </a:r>
            <a:r>
              <a:rPr lang="en-US" sz="2400" dirty="0">
                <a:solidFill>
                  <a:srgbClr val="569CD6"/>
                </a:solidFill>
                <a:latin typeface="Menlo" panose="020B0609030804020204" pitchFamily="49" charset="0"/>
              </a:rPr>
              <a:t>T</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expected == actual</a:t>
            </a:r>
            <a:endParaRPr lang="en-US" sz="2400" b="0" dirty="0">
              <a:solidFill>
                <a:srgbClr val="D4D4D4"/>
              </a:solidFill>
              <a:effectLst/>
              <a:latin typeface="Menlo" panose="020B0609030804020204" pitchFamily="49" charset="0"/>
            </a:endParaRPr>
          </a:p>
        </p:txBody>
      </p:sp>
      <p:sp>
        <p:nvSpPr>
          <p:cNvPr id="4" name="TextBox 3">
            <a:extLst>
              <a:ext uri="{FF2B5EF4-FFF2-40B4-BE49-F238E27FC236}">
                <a16:creationId xmlns:a16="http://schemas.microsoft.com/office/drawing/2014/main" id="{1D90F525-3D1D-DD4A-AC43-F39FEA7DD237}"/>
              </a:ext>
            </a:extLst>
          </p:cNvPr>
          <p:cNvSpPr txBox="1"/>
          <p:nvPr/>
        </p:nvSpPr>
        <p:spPr>
          <a:xfrm>
            <a:off x="1250512" y="5247490"/>
            <a:ext cx="9690973" cy="646331"/>
          </a:xfrm>
          <a:prstGeom prst="rect">
            <a:avLst/>
          </a:prstGeom>
          <a:noFill/>
        </p:spPr>
        <p:txBody>
          <a:bodyPr wrap="square" rtlCol="0">
            <a:spAutoFit/>
          </a:bodyPr>
          <a:lstStyle/>
          <a:p>
            <a:pPr algn="ctr"/>
            <a:r>
              <a:rPr lang="en-US" sz="3600" dirty="0" err="1"/>
              <a:t>Dafny</a:t>
            </a:r>
            <a:r>
              <a:rPr lang="en-US" sz="3600" dirty="0">
                <a:solidFill>
                  <a:schemeClr val="accent1"/>
                </a:solidFill>
              </a:rPr>
              <a:t> ensures </a:t>
            </a:r>
            <a:r>
              <a:rPr lang="en-US" sz="3600" dirty="0"/>
              <a:t>the relation</a:t>
            </a:r>
          </a:p>
        </p:txBody>
      </p:sp>
    </p:spTree>
    <p:extLst>
      <p:ext uri="{BB962C8B-B14F-4D97-AF65-F5344CB8AC3E}">
        <p14:creationId xmlns:p14="http://schemas.microsoft.com/office/powerpoint/2010/main" val="32868755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0AAF0-F038-7745-827A-D8AB1AEC6445}"/>
              </a:ext>
            </a:extLst>
          </p:cNvPr>
          <p:cNvSpPr>
            <a:spLocks noGrp="1"/>
          </p:cNvSpPr>
          <p:nvPr>
            <p:ph type="title"/>
          </p:nvPr>
        </p:nvSpPr>
        <p:spPr/>
        <p:txBody>
          <a:bodyPr/>
          <a:lstStyle/>
          <a:p>
            <a:r>
              <a:rPr lang="en-US" dirty="0" err="1"/>
              <a:t>Dafny</a:t>
            </a:r>
            <a:r>
              <a:rPr lang="en-US" dirty="0"/>
              <a:t> Cross Compiles Tests to Java and C#</a:t>
            </a:r>
          </a:p>
        </p:txBody>
      </p:sp>
      <p:pic>
        <p:nvPicPr>
          <p:cNvPr id="10" name="Picture 9">
            <a:extLst>
              <a:ext uri="{FF2B5EF4-FFF2-40B4-BE49-F238E27FC236}">
                <a16:creationId xmlns:a16="http://schemas.microsoft.com/office/drawing/2014/main" id="{6D5303AB-AC38-8640-B24B-34FA4A1A78E9}"/>
              </a:ext>
            </a:extLst>
          </p:cNvPr>
          <p:cNvPicPr>
            <a:picLocks noChangeAspect="1"/>
          </p:cNvPicPr>
          <p:nvPr/>
        </p:nvPicPr>
        <p:blipFill>
          <a:blip r:embed="rId3"/>
          <a:stretch>
            <a:fillRect/>
          </a:stretch>
        </p:blipFill>
        <p:spPr>
          <a:xfrm>
            <a:off x="419100" y="1636269"/>
            <a:ext cx="11353800" cy="3047341"/>
          </a:xfrm>
          <a:prstGeom prst="rect">
            <a:avLst/>
          </a:prstGeom>
        </p:spPr>
      </p:pic>
      <p:sp>
        <p:nvSpPr>
          <p:cNvPr id="11" name="TextBox 10">
            <a:extLst>
              <a:ext uri="{FF2B5EF4-FFF2-40B4-BE49-F238E27FC236}">
                <a16:creationId xmlns:a16="http://schemas.microsoft.com/office/drawing/2014/main" id="{F44A92D3-7395-6448-8FDA-7A31CF013EDA}"/>
              </a:ext>
            </a:extLst>
          </p:cNvPr>
          <p:cNvSpPr txBox="1"/>
          <p:nvPr/>
        </p:nvSpPr>
        <p:spPr>
          <a:xfrm>
            <a:off x="1250513" y="5153545"/>
            <a:ext cx="9690973" cy="1200329"/>
          </a:xfrm>
          <a:prstGeom prst="rect">
            <a:avLst/>
          </a:prstGeom>
          <a:noFill/>
        </p:spPr>
        <p:txBody>
          <a:bodyPr wrap="square" rtlCol="0">
            <a:spAutoFit/>
          </a:bodyPr>
          <a:lstStyle/>
          <a:p>
            <a:pPr algn="ctr"/>
            <a:r>
              <a:rPr lang="en-US" sz="3600" dirty="0"/>
              <a:t>JUnit 5 and Mockito (Java) --- </a:t>
            </a:r>
            <a:r>
              <a:rPr lang="en-US" sz="3600" dirty="0" err="1"/>
              <a:t>Xunit</a:t>
            </a:r>
            <a:r>
              <a:rPr lang="en-US" sz="3600" dirty="0"/>
              <a:t> and </a:t>
            </a:r>
            <a:r>
              <a:rPr lang="en-US" sz="3600" dirty="0" err="1"/>
              <a:t>Moq</a:t>
            </a:r>
            <a:r>
              <a:rPr lang="en-US" sz="3600" dirty="0"/>
              <a:t> (C#)</a:t>
            </a:r>
          </a:p>
          <a:p>
            <a:pPr algn="ctr"/>
            <a:r>
              <a:rPr lang="en-US" sz="3600" dirty="0"/>
              <a:t>Direct mapping from </a:t>
            </a:r>
            <a:r>
              <a:rPr lang="en-US" sz="3600" dirty="0" err="1"/>
              <a:t>Dafny</a:t>
            </a:r>
            <a:r>
              <a:rPr lang="en-US" sz="3600" dirty="0"/>
              <a:t> to test framework </a:t>
            </a:r>
          </a:p>
        </p:txBody>
      </p:sp>
    </p:spTree>
    <p:extLst>
      <p:ext uri="{BB962C8B-B14F-4D97-AF65-F5344CB8AC3E}">
        <p14:creationId xmlns:p14="http://schemas.microsoft.com/office/powerpoint/2010/main" val="3111674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538D1DD0-696E-8349-8925-6C13D5F97793}"/>
              </a:ext>
            </a:extLst>
          </p:cNvPr>
          <p:cNvPicPr>
            <a:picLocks noChangeAspect="1"/>
          </p:cNvPicPr>
          <p:nvPr/>
        </p:nvPicPr>
        <p:blipFill rotWithShape="1">
          <a:blip r:embed="rId3"/>
          <a:srcRect t="12777" b="42364"/>
          <a:stretch/>
        </p:blipFill>
        <p:spPr>
          <a:xfrm>
            <a:off x="0" y="10"/>
            <a:ext cx="9669642" cy="6857990"/>
          </a:xfrm>
          <a:prstGeom prst="rect">
            <a:avLst/>
          </a:prstGeom>
        </p:spPr>
      </p:pic>
      <p:sp>
        <p:nvSpPr>
          <p:cNvPr id="14"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DC9155AA-F30D-9B4B-B05E-258176C7BCD3}"/>
              </a:ext>
            </a:extLst>
          </p:cNvPr>
          <p:cNvSpPr txBox="1"/>
          <p:nvPr/>
        </p:nvSpPr>
        <p:spPr>
          <a:xfrm>
            <a:off x="5314950" y="3548626"/>
            <a:ext cx="6473951" cy="2713629"/>
          </a:xfrm>
          <a:prstGeom prst="rect">
            <a:avLst/>
          </a:prstGeom>
        </p:spPr>
        <p:txBody>
          <a:bodyPr vert="horz" lIns="91440" tIns="45720" rIns="91440" bIns="45720" rtlCol="0">
            <a:noAutofit/>
          </a:bodyPr>
          <a:lstStyle/>
          <a:p>
            <a:pPr algn="ctr" defTabSz="914400">
              <a:lnSpc>
                <a:spcPct val="90000"/>
              </a:lnSpc>
              <a:spcAft>
                <a:spcPts val="600"/>
              </a:spcAft>
            </a:pPr>
            <a:r>
              <a:rPr lang="en-US" sz="4000" dirty="0"/>
              <a:t>Test is widely understood but only samples the input and output space which is not always sufficient for assurance </a:t>
            </a:r>
          </a:p>
        </p:txBody>
      </p:sp>
    </p:spTree>
    <p:extLst>
      <p:ext uri="{BB962C8B-B14F-4D97-AF65-F5344CB8AC3E}">
        <p14:creationId xmlns:p14="http://schemas.microsoft.com/office/powerpoint/2010/main" val="22415297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AF9BB-D512-A842-A764-CE5DDFDDE3E9}"/>
              </a:ext>
            </a:extLst>
          </p:cNvPr>
          <p:cNvSpPr>
            <a:spLocks noGrp="1"/>
          </p:cNvSpPr>
          <p:nvPr>
            <p:ph type="title"/>
          </p:nvPr>
        </p:nvSpPr>
        <p:spPr/>
        <p:txBody>
          <a:bodyPr/>
          <a:lstStyle/>
          <a:p>
            <a:r>
              <a:rPr lang="en-US" dirty="0"/>
              <a:t>What is next? Automatic Test Generation</a:t>
            </a:r>
          </a:p>
        </p:txBody>
      </p:sp>
      <p:sp>
        <p:nvSpPr>
          <p:cNvPr id="4" name="Rounded Rectangle 3">
            <a:extLst>
              <a:ext uri="{FF2B5EF4-FFF2-40B4-BE49-F238E27FC236}">
                <a16:creationId xmlns:a16="http://schemas.microsoft.com/office/drawing/2014/main" id="{7329FF15-189F-1248-9F01-C8A177A66039}"/>
              </a:ext>
            </a:extLst>
          </p:cNvPr>
          <p:cNvSpPr/>
          <p:nvPr/>
        </p:nvSpPr>
        <p:spPr>
          <a:xfrm>
            <a:off x="2298525" y="2116899"/>
            <a:ext cx="1653436" cy="8517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B</a:t>
            </a:r>
            <a:r>
              <a:rPr lang="en-US" baseline="-25000" dirty="0"/>
              <a:t>0</a:t>
            </a:r>
            <a:r>
              <a:rPr lang="en-US" dirty="0"/>
              <a:t>: </a:t>
            </a:r>
          </a:p>
          <a:p>
            <a:r>
              <a:rPr lang="en-US" i="1" dirty="0"/>
              <a:t>      b</a:t>
            </a:r>
            <a:r>
              <a:rPr lang="en-US" i="1" baseline="-25000" dirty="0"/>
              <a:t>0</a:t>
            </a:r>
            <a:r>
              <a:rPr lang="en-US" dirty="0"/>
              <a:t> := true  </a:t>
            </a:r>
          </a:p>
          <a:p>
            <a:r>
              <a:rPr lang="en-US" dirty="0"/>
              <a:t>      …	</a:t>
            </a:r>
          </a:p>
        </p:txBody>
      </p:sp>
      <p:sp>
        <p:nvSpPr>
          <p:cNvPr id="5" name="Rounded Rectangle 4">
            <a:extLst>
              <a:ext uri="{FF2B5EF4-FFF2-40B4-BE49-F238E27FC236}">
                <a16:creationId xmlns:a16="http://schemas.microsoft.com/office/drawing/2014/main" id="{07026FBE-7423-AB47-8ECA-4D485B81084C}"/>
              </a:ext>
            </a:extLst>
          </p:cNvPr>
          <p:cNvSpPr/>
          <p:nvPr/>
        </p:nvSpPr>
        <p:spPr>
          <a:xfrm>
            <a:off x="1091852" y="3620348"/>
            <a:ext cx="1653436" cy="8517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B</a:t>
            </a:r>
            <a:r>
              <a:rPr lang="en-US" baseline="-25000" dirty="0"/>
              <a:t>1</a:t>
            </a:r>
            <a:r>
              <a:rPr lang="en-US" dirty="0"/>
              <a:t>: </a:t>
            </a:r>
          </a:p>
          <a:p>
            <a:r>
              <a:rPr lang="en-US" i="1" dirty="0"/>
              <a:t>      b</a:t>
            </a:r>
            <a:r>
              <a:rPr lang="en-US" i="1" baseline="-25000" dirty="0"/>
              <a:t>1</a:t>
            </a:r>
            <a:r>
              <a:rPr lang="en-US" dirty="0"/>
              <a:t> := true  </a:t>
            </a:r>
          </a:p>
          <a:p>
            <a:r>
              <a:rPr lang="en-US" dirty="0"/>
              <a:t>      …	</a:t>
            </a:r>
          </a:p>
        </p:txBody>
      </p:sp>
      <p:sp>
        <p:nvSpPr>
          <p:cNvPr id="6" name="Rounded Rectangle 5">
            <a:extLst>
              <a:ext uri="{FF2B5EF4-FFF2-40B4-BE49-F238E27FC236}">
                <a16:creationId xmlns:a16="http://schemas.microsoft.com/office/drawing/2014/main" id="{3FA2040D-3235-FD4A-8F64-5DF27CAFB8F4}"/>
              </a:ext>
            </a:extLst>
          </p:cNvPr>
          <p:cNvSpPr/>
          <p:nvPr/>
        </p:nvSpPr>
        <p:spPr>
          <a:xfrm>
            <a:off x="3536515" y="3620347"/>
            <a:ext cx="1653436" cy="8517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B</a:t>
            </a:r>
            <a:r>
              <a:rPr lang="en-US" baseline="-25000" dirty="0"/>
              <a:t>2</a:t>
            </a:r>
            <a:r>
              <a:rPr lang="en-US" dirty="0"/>
              <a:t>: </a:t>
            </a:r>
          </a:p>
          <a:p>
            <a:r>
              <a:rPr lang="en-US" i="1" dirty="0"/>
              <a:t>      b</a:t>
            </a:r>
            <a:r>
              <a:rPr lang="en-US" i="1" baseline="-25000" dirty="0"/>
              <a:t>2</a:t>
            </a:r>
            <a:r>
              <a:rPr lang="en-US" dirty="0"/>
              <a:t> := true  </a:t>
            </a:r>
          </a:p>
          <a:p>
            <a:r>
              <a:rPr lang="en-US" dirty="0"/>
              <a:t>      …	</a:t>
            </a:r>
          </a:p>
        </p:txBody>
      </p:sp>
      <p:sp>
        <p:nvSpPr>
          <p:cNvPr id="7" name="Rounded Rectangle 6">
            <a:extLst>
              <a:ext uri="{FF2B5EF4-FFF2-40B4-BE49-F238E27FC236}">
                <a16:creationId xmlns:a16="http://schemas.microsoft.com/office/drawing/2014/main" id="{0C23DA73-04B7-D94E-9157-F17406E02DC5}"/>
              </a:ext>
            </a:extLst>
          </p:cNvPr>
          <p:cNvSpPr/>
          <p:nvPr/>
        </p:nvSpPr>
        <p:spPr>
          <a:xfrm>
            <a:off x="2298525" y="5112707"/>
            <a:ext cx="1653436" cy="8517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B</a:t>
            </a:r>
            <a:r>
              <a:rPr lang="en-US" baseline="-25000" dirty="0"/>
              <a:t>3</a:t>
            </a:r>
            <a:r>
              <a:rPr lang="en-US" dirty="0"/>
              <a:t>: </a:t>
            </a:r>
          </a:p>
          <a:p>
            <a:r>
              <a:rPr lang="en-US" i="1" dirty="0"/>
              <a:t>      b</a:t>
            </a:r>
            <a:r>
              <a:rPr lang="en-US" i="1" baseline="-25000" dirty="0"/>
              <a:t>3</a:t>
            </a:r>
            <a:r>
              <a:rPr lang="en-US" dirty="0"/>
              <a:t> := true  </a:t>
            </a:r>
          </a:p>
          <a:p>
            <a:r>
              <a:rPr lang="en-US" dirty="0"/>
              <a:t>      …	</a:t>
            </a:r>
          </a:p>
        </p:txBody>
      </p:sp>
      <p:cxnSp>
        <p:nvCxnSpPr>
          <p:cNvPr id="9" name="Straight Arrow Connector 8">
            <a:extLst>
              <a:ext uri="{FF2B5EF4-FFF2-40B4-BE49-F238E27FC236}">
                <a16:creationId xmlns:a16="http://schemas.microsoft.com/office/drawing/2014/main" id="{2231B5EE-221D-9140-9247-8F391B4AF359}"/>
              </a:ext>
            </a:extLst>
          </p:cNvPr>
          <p:cNvCxnSpPr>
            <a:stCxn id="4" idx="2"/>
            <a:endCxn id="6" idx="0"/>
          </p:cNvCxnSpPr>
          <p:nvPr/>
        </p:nvCxnSpPr>
        <p:spPr>
          <a:xfrm>
            <a:off x="3125243" y="2968668"/>
            <a:ext cx="1237990" cy="651679"/>
          </a:xfrm>
          <a:prstGeom prst="straightConnector1">
            <a:avLst/>
          </a:prstGeom>
          <a:ln w="38100">
            <a:solidFill>
              <a:schemeClr val="accent4"/>
            </a:solidFill>
            <a:tailEnd type="triangle"/>
          </a:ln>
        </p:spPr>
        <p:style>
          <a:lnRef idx="1">
            <a:schemeClr val="accent4"/>
          </a:lnRef>
          <a:fillRef idx="0">
            <a:schemeClr val="accent4"/>
          </a:fillRef>
          <a:effectRef idx="0">
            <a:schemeClr val="accent4"/>
          </a:effectRef>
          <a:fontRef idx="minor">
            <a:schemeClr val="tx1"/>
          </a:fontRef>
        </p:style>
      </p:cxnSp>
      <p:cxnSp>
        <p:nvCxnSpPr>
          <p:cNvPr id="10" name="Straight Arrow Connector 9">
            <a:extLst>
              <a:ext uri="{FF2B5EF4-FFF2-40B4-BE49-F238E27FC236}">
                <a16:creationId xmlns:a16="http://schemas.microsoft.com/office/drawing/2014/main" id="{505E23FB-6DBC-4946-9FAF-ED272692613A}"/>
              </a:ext>
            </a:extLst>
          </p:cNvPr>
          <p:cNvCxnSpPr/>
          <p:nvPr/>
        </p:nvCxnSpPr>
        <p:spPr>
          <a:xfrm>
            <a:off x="1887253" y="4472118"/>
            <a:ext cx="1237990" cy="651679"/>
          </a:xfrm>
          <a:prstGeom prst="straightConnector1">
            <a:avLst/>
          </a:prstGeom>
          <a:ln w="38100">
            <a:solidFill>
              <a:schemeClr val="accent4"/>
            </a:solidFill>
            <a:tailEnd type="triangle"/>
          </a:ln>
        </p:spPr>
        <p:style>
          <a:lnRef idx="1">
            <a:schemeClr val="accent4"/>
          </a:lnRef>
          <a:fillRef idx="0">
            <a:schemeClr val="accent4"/>
          </a:fillRef>
          <a:effectRef idx="0">
            <a:schemeClr val="accent4"/>
          </a:effectRef>
          <a:fontRef idx="minor">
            <a:schemeClr val="tx1"/>
          </a:fontRef>
        </p:style>
      </p:cxnSp>
      <p:cxnSp>
        <p:nvCxnSpPr>
          <p:cNvPr id="11" name="Straight Arrow Connector 10">
            <a:extLst>
              <a:ext uri="{FF2B5EF4-FFF2-40B4-BE49-F238E27FC236}">
                <a16:creationId xmlns:a16="http://schemas.microsoft.com/office/drawing/2014/main" id="{A59A8270-3991-614A-9CD9-14E2104131AF}"/>
              </a:ext>
            </a:extLst>
          </p:cNvPr>
          <p:cNvCxnSpPr>
            <a:cxnSpLocks/>
            <a:stCxn id="4" idx="2"/>
            <a:endCxn id="5" idx="0"/>
          </p:cNvCxnSpPr>
          <p:nvPr/>
        </p:nvCxnSpPr>
        <p:spPr>
          <a:xfrm flipH="1">
            <a:off x="1918570" y="2968668"/>
            <a:ext cx="1206673" cy="651680"/>
          </a:xfrm>
          <a:prstGeom prst="straightConnector1">
            <a:avLst/>
          </a:prstGeom>
          <a:ln w="38100">
            <a:solidFill>
              <a:schemeClr val="accent4"/>
            </a:solidFill>
            <a:tailEnd type="triangle"/>
          </a:ln>
        </p:spPr>
        <p:style>
          <a:lnRef idx="1">
            <a:schemeClr val="accent4"/>
          </a:lnRef>
          <a:fillRef idx="0">
            <a:schemeClr val="accent4"/>
          </a:fillRef>
          <a:effectRef idx="0">
            <a:schemeClr val="accent4"/>
          </a:effectRef>
          <a:fontRef idx="minor">
            <a:schemeClr val="tx1"/>
          </a:fontRef>
        </p:style>
      </p:cxnSp>
      <p:cxnSp>
        <p:nvCxnSpPr>
          <p:cNvPr id="14" name="Straight Arrow Connector 13">
            <a:extLst>
              <a:ext uri="{FF2B5EF4-FFF2-40B4-BE49-F238E27FC236}">
                <a16:creationId xmlns:a16="http://schemas.microsoft.com/office/drawing/2014/main" id="{BD2666B4-1BA5-1C41-8329-384AE8DF69CB}"/>
              </a:ext>
            </a:extLst>
          </p:cNvPr>
          <p:cNvCxnSpPr>
            <a:cxnSpLocks/>
            <a:stCxn id="6" idx="2"/>
          </p:cNvCxnSpPr>
          <p:nvPr/>
        </p:nvCxnSpPr>
        <p:spPr>
          <a:xfrm flipH="1">
            <a:off x="3066791" y="4472116"/>
            <a:ext cx="1296442" cy="651681"/>
          </a:xfrm>
          <a:prstGeom prst="straightConnector1">
            <a:avLst/>
          </a:prstGeom>
          <a:ln w="38100">
            <a:solidFill>
              <a:schemeClr val="accent4"/>
            </a:solidFill>
            <a:tailEnd type="triangle"/>
          </a:ln>
        </p:spPr>
        <p:style>
          <a:lnRef idx="1">
            <a:schemeClr val="accent4"/>
          </a:lnRef>
          <a:fillRef idx="0">
            <a:schemeClr val="accent4"/>
          </a:fillRef>
          <a:effectRef idx="0">
            <a:schemeClr val="accent4"/>
          </a:effectRef>
          <a:fontRef idx="minor">
            <a:schemeClr val="tx1"/>
          </a:fontRef>
        </p:style>
      </p:cxnSp>
      <p:sp>
        <p:nvSpPr>
          <p:cNvPr id="16" name="TextBox 15">
            <a:extLst>
              <a:ext uri="{FF2B5EF4-FFF2-40B4-BE49-F238E27FC236}">
                <a16:creationId xmlns:a16="http://schemas.microsoft.com/office/drawing/2014/main" id="{34DDB294-0075-1140-BA0D-65C4EA990F90}"/>
              </a:ext>
            </a:extLst>
          </p:cNvPr>
          <p:cNvSpPr txBox="1"/>
          <p:nvPr/>
        </p:nvSpPr>
        <p:spPr>
          <a:xfrm>
            <a:off x="5981177" y="2558262"/>
            <a:ext cx="5492663" cy="1200329"/>
          </a:xfrm>
          <a:prstGeom prst="rect">
            <a:avLst/>
          </a:prstGeom>
          <a:noFill/>
        </p:spPr>
        <p:txBody>
          <a:bodyPr wrap="square" rtlCol="0">
            <a:spAutoFit/>
          </a:bodyPr>
          <a:lstStyle/>
          <a:p>
            <a:r>
              <a:rPr lang="en-US" sz="2400" dirty="0"/>
              <a:t>Write assertions to find counter examples</a:t>
            </a:r>
          </a:p>
          <a:p>
            <a:endParaRPr lang="en-US" sz="2400" dirty="0">
              <a:solidFill>
                <a:schemeClr val="accent4"/>
              </a:solidFill>
            </a:endParaRPr>
          </a:p>
          <a:p>
            <a:pPr algn="ctr"/>
            <a:r>
              <a:rPr lang="en-US" sz="2400" dirty="0">
                <a:solidFill>
                  <a:schemeClr val="accent4"/>
                </a:solidFill>
              </a:rPr>
              <a:t> assert</a:t>
            </a:r>
            <a:r>
              <a:rPr lang="en-US" sz="2400" dirty="0"/>
              <a:t> !(b</a:t>
            </a:r>
            <a:r>
              <a:rPr lang="en-US" sz="2400" baseline="-25000" dirty="0"/>
              <a:t>0</a:t>
            </a:r>
            <a:r>
              <a:rPr lang="en-US" sz="2400" dirty="0"/>
              <a:t> &amp;&amp; b</a:t>
            </a:r>
            <a:r>
              <a:rPr lang="en-US" sz="2400" baseline="-25000" dirty="0"/>
              <a:t>1</a:t>
            </a:r>
            <a:r>
              <a:rPr lang="en-US" sz="2400" dirty="0"/>
              <a:t> &amp;&amp; b</a:t>
            </a:r>
            <a:r>
              <a:rPr lang="en-US" sz="2400" baseline="-25000" dirty="0"/>
              <a:t>3</a:t>
            </a:r>
            <a:r>
              <a:rPr lang="en-US" sz="2400" dirty="0"/>
              <a:t>)</a:t>
            </a:r>
          </a:p>
        </p:txBody>
      </p:sp>
      <p:sp>
        <p:nvSpPr>
          <p:cNvPr id="17" name="TextBox 16">
            <a:extLst>
              <a:ext uri="{FF2B5EF4-FFF2-40B4-BE49-F238E27FC236}">
                <a16:creationId xmlns:a16="http://schemas.microsoft.com/office/drawing/2014/main" id="{5215363D-8F73-4C47-AD4A-F467114B49E5}"/>
              </a:ext>
            </a:extLst>
          </p:cNvPr>
          <p:cNvSpPr txBox="1"/>
          <p:nvPr/>
        </p:nvSpPr>
        <p:spPr>
          <a:xfrm>
            <a:off x="5981177" y="1947363"/>
            <a:ext cx="5492663" cy="461665"/>
          </a:xfrm>
          <a:prstGeom prst="rect">
            <a:avLst/>
          </a:prstGeom>
          <a:noFill/>
        </p:spPr>
        <p:txBody>
          <a:bodyPr wrap="square" rtlCol="0">
            <a:spAutoFit/>
          </a:bodyPr>
          <a:lstStyle/>
          <a:p>
            <a:r>
              <a:rPr lang="en-US" sz="2400" dirty="0"/>
              <a:t>Add Boolean variable to each basic block</a:t>
            </a:r>
          </a:p>
        </p:txBody>
      </p:sp>
      <p:sp>
        <p:nvSpPr>
          <p:cNvPr id="18" name="TextBox 17">
            <a:extLst>
              <a:ext uri="{FF2B5EF4-FFF2-40B4-BE49-F238E27FC236}">
                <a16:creationId xmlns:a16="http://schemas.microsoft.com/office/drawing/2014/main" id="{67DAD618-3DB0-1A4F-861C-0CC8B5C0FB84}"/>
              </a:ext>
            </a:extLst>
          </p:cNvPr>
          <p:cNvSpPr txBox="1"/>
          <p:nvPr/>
        </p:nvSpPr>
        <p:spPr>
          <a:xfrm>
            <a:off x="5981177" y="4046231"/>
            <a:ext cx="5492663" cy="1200329"/>
          </a:xfrm>
          <a:prstGeom prst="rect">
            <a:avLst/>
          </a:prstGeom>
          <a:noFill/>
        </p:spPr>
        <p:txBody>
          <a:bodyPr wrap="square" rtlCol="0">
            <a:spAutoFit/>
          </a:bodyPr>
          <a:lstStyle/>
          <a:p>
            <a:r>
              <a:rPr lang="en-US" sz="2400" dirty="0"/>
              <a:t>Working on heuristics to generate minimum tests for structural coverage: block, branch, MC/DC</a:t>
            </a:r>
          </a:p>
        </p:txBody>
      </p:sp>
      <p:sp>
        <p:nvSpPr>
          <p:cNvPr id="19" name="TextBox 18">
            <a:extLst>
              <a:ext uri="{FF2B5EF4-FFF2-40B4-BE49-F238E27FC236}">
                <a16:creationId xmlns:a16="http://schemas.microsoft.com/office/drawing/2014/main" id="{CA908733-5283-6E45-8369-69E95260A446}"/>
              </a:ext>
            </a:extLst>
          </p:cNvPr>
          <p:cNvSpPr txBox="1"/>
          <p:nvPr/>
        </p:nvSpPr>
        <p:spPr>
          <a:xfrm>
            <a:off x="5981177" y="5534200"/>
            <a:ext cx="5492663" cy="830997"/>
          </a:xfrm>
          <a:prstGeom prst="rect">
            <a:avLst/>
          </a:prstGeom>
          <a:noFill/>
        </p:spPr>
        <p:txBody>
          <a:bodyPr wrap="square" rtlCol="0">
            <a:spAutoFit/>
          </a:bodyPr>
          <a:lstStyle/>
          <a:p>
            <a:r>
              <a:rPr lang="en-US" sz="2400" dirty="0"/>
              <a:t>Measuring coverage from </a:t>
            </a:r>
            <a:r>
              <a:rPr lang="en-US" sz="2400" dirty="0" err="1"/>
              <a:t>Dafny</a:t>
            </a:r>
            <a:r>
              <a:rPr lang="en-US" sz="2400" dirty="0"/>
              <a:t> generated tests in the cross-compiled code</a:t>
            </a:r>
          </a:p>
        </p:txBody>
      </p:sp>
    </p:spTree>
    <p:extLst>
      <p:ext uri="{BB962C8B-B14F-4D97-AF65-F5344CB8AC3E}">
        <p14:creationId xmlns:p14="http://schemas.microsoft.com/office/powerpoint/2010/main" val="27251682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8F2FD-28AE-B741-A9FD-2C97CE4A66BB}"/>
              </a:ext>
            </a:extLst>
          </p:cNvPr>
          <p:cNvSpPr>
            <a:spLocks noGrp="1"/>
          </p:cNvSpPr>
          <p:nvPr>
            <p:ph type="title"/>
          </p:nvPr>
        </p:nvSpPr>
        <p:spPr/>
        <p:txBody>
          <a:bodyPr/>
          <a:lstStyle/>
          <a:p>
            <a:r>
              <a:rPr lang="en-US" dirty="0"/>
              <a:t>What’s next? Contextualize contracts</a:t>
            </a:r>
          </a:p>
        </p:txBody>
      </p:sp>
      <p:grpSp>
        <p:nvGrpSpPr>
          <p:cNvPr id="20" name="Group 19">
            <a:extLst>
              <a:ext uri="{FF2B5EF4-FFF2-40B4-BE49-F238E27FC236}">
                <a16:creationId xmlns:a16="http://schemas.microsoft.com/office/drawing/2014/main" id="{101888EF-9B87-8240-B0AD-F3292784FF83}"/>
              </a:ext>
            </a:extLst>
          </p:cNvPr>
          <p:cNvGrpSpPr/>
          <p:nvPr/>
        </p:nvGrpSpPr>
        <p:grpSpPr>
          <a:xfrm>
            <a:off x="1070701" y="1911470"/>
            <a:ext cx="2504450" cy="3600660"/>
            <a:chOff x="1065469" y="2155154"/>
            <a:chExt cx="2504450" cy="3600660"/>
          </a:xfrm>
        </p:grpSpPr>
        <p:sp>
          <p:nvSpPr>
            <p:cNvPr id="6" name="Rounded Rectangle 5">
              <a:extLst>
                <a:ext uri="{FF2B5EF4-FFF2-40B4-BE49-F238E27FC236}">
                  <a16:creationId xmlns:a16="http://schemas.microsoft.com/office/drawing/2014/main" id="{B8BDE418-8ED4-DA46-83C0-5CEADD0832A9}"/>
                </a:ext>
              </a:extLst>
            </p:cNvPr>
            <p:cNvSpPr/>
            <p:nvPr/>
          </p:nvSpPr>
          <p:spPr>
            <a:xfrm>
              <a:off x="1065469" y="2155154"/>
              <a:ext cx="2504450" cy="3600660"/>
            </a:xfrm>
            <a:prstGeom prst="roundRect">
              <a:avLst/>
            </a:prstGeom>
            <a:noFill/>
            <a:ln w="38100"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en-US" sz="2800" dirty="0"/>
                <a:t>Method g</a:t>
              </a:r>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r>
                <a:rPr lang="en-US" sz="2800" dirty="0"/>
                <a:t> </a:t>
              </a:r>
            </a:p>
            <a:p>
              <a:pPr algn="ctr"/>
              <a:endParaRPr lang="en-US" sz="2800" dirty="0"/>
            </a:p>
          </p:txBody>
        </p:sp>
        <p:sp>
          <p:nvSpPr>
            <p:cNvPr id="15" name="TextBox 14">
              <a:extLst>
                <a:ext uri="{FF2B5EF4-FFF2-40B4-BE49-F238E27FC236}">
                  <a16:creationId xmlns:a16="http://schemas.microsoft.com/office/drawing/2014/main" id="{B841C0A3-D7F2-0B40-AE10-CDD9961B2FF1}"/>
                </a:ext>
              </a:extLst>
            </p:cNvPr>
            <p:cNvSpPr txBox="1"/>
            <p:nvPr/>
          </p:nvSpPr>
          <p:spPr>
            <a:xfrm>
              <a:off x="1391087" y="2708825"/>
              <a:ext cx="576838" cy="3046988"/>
            </a:xfrm>
            <a:prstGeom prst="rect">
              <a:avLst/>
            </a:prstGeom>
            <a:noFill/>
          </p:spPr>
          <p:txBody>
            <a:bodyPr wrap="square" rtlCol="0">
              <a:spAutoFit/>
            </a:bodyPr>
            <a:lstStyle/>
            <a:p>
              <a:r>
                <a:rPr lang="en-US" sz="2400" dirty="0"/>
                <a:t>S</a:t>
              </a:r>
              <a:r>
                <a:rPr lang="en-US" sz="2400" baseline="-25000" dirty="0"/>
                <a:t>0</a:t>
              </a:r>
            </a:p>
            <a:p>
              <a:r>
                <a:rPr lang="en-US" sz="2400" dirty="0"/>
                <a:t>.</a:t>
              </a:r>
            </a:p>
            <a:p>
              <a:r>
                <a:rPr lang="en-US" sz="2400" dirty="0"/>
                <a:t>.</a:t>
              </a:r>
            </a:p>
            <a:p>
              <a:r>
                <a:rPr lang="en-US" sz="2400" dirty="0"/>
                <a:t>.</a:t>
              </a:r>
            </a:p>
            <a:p>
              <a:r>
                <a:rPr lang="en-US" sz="2400" dirty="0"/>
                <a:t>S</a:t>
              </a:r>
              <a:r>
                <a:rPr lang="en-US" sz="2400" baseline="-25000" dirty="0"/>
                <a:t>i</a:t>
              </a:r>
            </a:p>
            <a:p>
              <a:r>
                <a:rPr lang="en-US" sz="2400" dirty="0"/>
                <a:t>.</a:t>
              </a:r>
            </a:p>
            <a:p>
              <a:r>
                <a:rPr lang="en-US" sz="2400" dirty="0"/>
                <a:t>.</a:t>
              </a:r>
            </a:p>
            <a:p>
              <a:r>
                <a:rPr lang="en-US" sz="2400" dirty="0"/>
                <a:t>.</a:t>
              </a:r>
            </a:p>
          </p:txBody>
        </p:sp>
        <p:cxnSp>
          <p:nvCxnSpPr>
            <p:cNvPr id="16" name="Straight Arrow Connector 15">
              <a:extLst>
                <a:ext uri="{FF2B5EF4-FFF2-40B4-BE49-F238E27FC236}">
                  <a16:creationId xmlns:a16="http://schemas.microsoft.com/office/drawing/2014/main" id="{31F0F52D-41BF-D440-8141-F369A6BE99CA}"/>
                </a:ext>
              </a:extLst>
            </p:cNvPr>
            <p:cNvCxnSpPr/>
            <p:nvPr/>
          </p:nvCxnSpPr>
          <p:spPr>
            <a:xfrm>
              <a:off x="1832086" y="4405046"/>
              <a:ext cx="295564"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8" name="TextBox 17">
              <a:extLst>
                <a:ext uri="{FF2B5EF4-FFF2-40B4-BE49-F238E27FC236}">
                  <a16:creationId xmlns:a16="http://schemas.microsoft.com/office/drawing/2014/main" id="{9CC92F33-A335-B947-9FC1-37D4B2C2CE27}"/>
                </a:ext>
              </a:extLst>
            </p:cNvPr>
            <p:cNvSpPr txBox="1"/>
            <p:nvPr/>
          </p:nvSpPr>
          <p:spPr>
            <a:xfrm>
              <a:off x="2113797" y="4158354"/>
              <a:ext cx="1406017" cy="461665"/>
            </a:xfrm>
            <a:prstGeom prst="rect">
              <a:avLst/>
            </a:prstGeom>
            <a:noFill/>
          </p:spPr>
          <p:txBody>
            <a:bodyPr wrap="square" rtlCol="0">
              <a:spAutoFit/>
            </a:bodyPr>
            <a:lstStyle/>
            <a:p>
              <a:r>
                <a:rPr lang="en-US" sz="2400" dirty="0">
                  <a:solidFill>
                    <a:schemeClr val="accent4"/>
                  </a:solidFill>
                </a:rPr>
                <a:t>call</a:t>
              </a:r>
              <a:r>
                <a:rPr lang="en-US" sz="2400" dirty="0"/>
                <a:t> </a:t>
              </a:r>
              <a:r>
                <a:rPr lang="en-US" sz="2400" dirty="0">
                  <a:solidFill>
                    <a:schemeClr val="accent5"/>
                  </a:solidFill>
                </a:rPr>
                <a:t>f</a:t>
              </a:r>
              <a:r>
                <a:rPr lang="en-US" sz="2400" dirty="0"/>
                <a:t>(j, …)</a:t>
              </a:r>
            </a:p>
          </p:txBody>
        </p:sp>
      </p:grpSp>
      <p:grpSp>
        <p:nvGrpSpPr>
          <p:cNvPr id="21" name="Group 20">
            <a:extLst>
              <a:ext uri="{FF2B5EF4-FFF2-40B4-BE49-F238E27FC236}">
                <a16:creationId xmlns:a16="http://schemas.microsoft.com/office/drawing/2014/main" id="{52415F9B-BF10-354E-B290-CF2731ECC4D2}"/>
              </a:ext>
            </a:extLst>
          </p:cNvPr>
          <p:cNvGrpSpPr/>
          <p:nvPr/>
        </p:nvGrpSpPr>
        <p:grpSpPr>
          <a:xfrm>
            <a:off x="8320126" y="1910897"/>
            <a:ext cx="2504450" cy="3600660"/>
            <a:chOff x="1065469" y="2155154"/>
            <a:chExt cx="2504450" cy="3600660"/>
          </a:xfrm>
        </p:grpSpPr>
        <p:sp>
          <p:nvSpPr>
            <p:cNvPr id="22" name="Rounded Rectangle 21">
              <a:extLst>
                <a:ext uri="{FF2B5EF4-FFF2-40B4-BE49-F238E27FC236}">
                  <a16:creationId xmlns:a16="http://schemas.microsoft.com/office/drawing/2014/main" id="{07D0F2DB-4EB2-5A4E-82F1-AE0BBB7A96D5}"/>
                </a:ext>
              </a:extLst>
            </p:cNvPr>
            <p:cNvSpPr/>
            <p:nvPr/>
          </p:nvSpPr>
          <p:spPr>
            <a:xfrm>
              <a:off x="1065469" y="2155154"/>
              <a:ext cx="2504450" cy="3600660"/>
            </a:xfrm>
            <a:prstGeom prst="roundRect">
              <a:avLst/>
            </a:prstGeom>
            <a:noFill/>
            <a:ln w="38100"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en-US" sz="2800" dirty="0"/>
                <a:t>Method h</a:t>
              </a:r>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r>
                <a:rPr lang="en-US" sz="2800" dirty="0"/>
                <a:t> </a:t>
              </a:r>
            </a:p>
            <a:p>
              <a:pPr algn="ctr"/>
              <a:endParaRPr lang="en-US" sz="2800" dirty="0"/>
            </a:p>
          </p:txBody>
        </p:sp>
        <p:sp>
          <p:nvSpPr>
            <p:cNvPr id="23" name="TextBox 22">
              <a:extLst>
                <a:ext uri="{FF2B5EF4-FFF2-40B4-BE49-F238E27FC236}">
                  <a16:creationId xmlns:a16="http://schemas.microsoft.com/office/drawing/2014/main" id="{F9DF04C3-3D79-8440-9EFE-4CE1CA614BDC}"/>
                </a:ext>
              </a:extLst>
            </p:cNvPr>
            <p:cNvSpPr txBox="1"/>
            <p:nvPr/>
          </p:nvSpPr>
          <p:spPr>
            <a:xfrm>
              <a:off x="1391087" y="2708825"/>
              <a:ext cx="576838" cy="3046988"/>
            </a:xfrm>
            <a:prstGeom prst="rect">
              <a:avLst/>
            </a:prstGeom>
            <a:noFill/>
          </p:spPr>
          <p:txBody>
            <a:bodyPr wrap="square" rtlCol="0">
              <a:spAutoFit/>
            </a:bodyPr>
            <a:lstStyle/>
            <a:p>
              <a:r>
                <a:rPr lang="en-US" sz="2400" dirty="0"/>
                <a:t>S</a:t>
              </a:r>
              <a:r>
                <a:rPr lang="en-US" sz="2400" baseline="-25000" dirty="0"/>
                <a:t>0</a:t>
              </a:r>
            </a:p>
            <a:p>
              <a:r>
                <a:rPr lang="en-US" sz="2400" dirty="0"/>
                <a:t>.</a:t>
              </a:r>
            </a:p>
            <a:p>
              <a:r>
                <a:rPr lang="en-US" sz="2400" dirty="0"/>
                <a:t>.</a:t>
              </a:r>
            </a:p>
            <a:p>
              <a:r>
                <a:rPr lang="en-US" sz="2400" dirty="0"/>
                <a:t>.</a:t>
              </a:r>
            </a:p>
            <a:p>
              <a:r>
                <a:rPr lang="en-US" sz="2400" dirty="0" err="1"/>
                <a:t>S</a:t>
              </a:r>
              <a:r>
                <a:rPr lang="en-US" sz="2400" baseline="-25000" dirty="0" err="1"/>
                <a:t>m</a:t>
              </a:r>
              <a:endParaRPr lang="en-US" sz="2400" baseline="-25000" dirty="0"/>
            </a:p>
            <a:p>
              <a:r>
                <a:rPr lang="en-US" sz="2400" dirty="0"/>
                <a:t>.</a:t>
              </a:r>
            </a:p>
            <a:p>
              <a:r>
                <a:rPr lang="en-US" sz="2400" dirty="0"/>
                <a:t>.</a:t>
              </a:r>
            </a:p>
            <a:p>
              <a:r>
                <a:rPr lang="en-US" sz="2400" dirty="0"/>
                <a:t>.</a:t>
              </a:r>
            </a:p>
          </p:txBody>
        </p:sp>
        <p:cxnSp>
          <p:nvCxnSpPr>
            <p:cNvPr id="24" name="Straight Arrow Connector 23">
              <a:extLst>
                <a:ext uri="{FF2B5EF4-FFF2-40B4-BE49-F238E27FC236}">
                  <a16:creationId xmlns:a16="http://schemas.microsoft.com/office/drawing/2014/main" id="{0F6C0AB3-9C0A-604B-A1E9-A3D70510981E}"/>
                </a:ext>
              </a:extLst>
            </p:cNvPr>
            <p:cNvCxnSpPr/>
            <p:nvPr/>
          </p:nvCxnSpPr>
          <p:spPr>
            <a:xfrm>
              <a:off x="1832086" y="4405046"/>
              <a:ext cx="295564"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25" name="TextBox 24">
              <a:extLst>
                <a:ext uri="{FF2B5EF4-FFF2-40B4-BE49-F238E27FC236}">
                  <a16:creationId xmlns:a16="http://schemas.microsoft.com/office/drawing/2014/main" id="{B2149BD4-694D-154C-969D-E7A24D8F4507}"/>
                </a:ext>
              </a:extLst>
            </p:cNvPr>
            <p:cNvSpPr txBox="1"/>
            <p:nvPr/>
          </p:nvSpPr>
          <p:spPr>
            <a:xfrm>
              <a:off x="2113797" y="4158354"/>
              <a:ext cx="1406017" cy="461665"/>
            </a:xfrm>
            <a:prstGeom prst="rect">
              <a:avLst/>
            </a:prstGeom>
            <a:noFill/>
          </p:spPr>
          <p:txBody>
            <a:bodyPr wrap="square" rtlCol="0">
              <a:spAutoFit/>
            </a:bodyPr>
            <a:lstStyle/>
            <a:p>
              <a:r>
                <a:rPr lang="en-US" sz="2400" dirty="0">
                  <a:solidFill>
                    <a:schemeClr val="accent4"/>
                  </a:solidFill>
                </a:rPr>
                <a:t>call</a:t>
              </a:r>
              <a:r>
                <a:rPr lang="en-US" sz="2400" dirty="0"/>
                <a:t> </a:t>
              </a:r>
              <a:r>
                <a:rPr lang="en-US" sz="2400" dirty="0">
                  <a:solidFill>
                    <a:schemeClr val="accent5"/>
                  </a:solidFill>
                </a:rPr>
                <a:t>f</a:t>
              </a:r>
              <a:r>
                <a:rPr lang="en-US" sz="2400" dirty="0"/>
                <a:t>(j, …)</a:t>
              </a:r>
            </a:p>
          </p:txBody>
        </p:sp>
      </p:grpSp>
      <p:sp>
        <p:nvSpPr>
          <p:cNvPr id="26" name="TextBox 25">
            <a:extLst>
              <a:ext uri="{FF2B5EF4-FFF2-40B4-BE49-F238E27FC236}">
                <a16:creationId xmlns:a16="http://schemas.microsoft.com/office/drawing/2014/main" id="{3E282DD1-A97C-E941-9C05-928E22C65614}"/>
              </a:ext>
            </a:extLst>
          </p:cNvPr>
          <p:cNvSpPr txBox="1"/>
          <p:nvPr/>
        </p:nvSpPr>
        <p:spPr>
          <a:xfrm>
            <a:off x="4549035" y="3648597"/>
            <a:ext cx="3093929" cy="1200329"/>
          </a:xfrm>
          <a:prstGeom prst="rect">
            <a:avLst/>
          </a:prstGeom>
          <a:noFill/>
        </p:spPr>
        <p:txBody>
          <a:bodyPr wrap="square" rtlCol="0">
            <a:spAutoFit/>
          </a:bodyPr>
          <a:lstStyle/>
          <a:p>
            <a:r>
              <a:rPr lang="en-US" sz="2400" dirty="0"/>
              <a:t>Calling context affects what </a:t>
            </a:r>
            <a:r>
              <a:rPr lang="en-US" sz="2400" dirty="0">
                <a:solidFill>
                  <a:schemeClr val="accent1"/>
                </a:solidFill>
              </a:rPr>
              <a:t>contract</a:t>
            </a:r>
            <a:r>
              <a:rPr lang="en-US" sz="2400" dirty="0"/>
              <a:t> for f needs to say</a:t>
            </a:r>
          </a:p>
        </p:txBody>
      </p:sp>
      <p:sp>
        <p:nvSpPr>
          <p:cNvPr id="27" name="Right Arrow 26">
            <a:extLst>
              <a:ext uri="{FF2B5EF4-FFF2-40B4-BE49-F238E27FC236}">
                <a16:creationId xmlns:a16="http://schemas.microsoft.com/office/drawing/2014/main" id="{19E39B8C-6FD3-1645-8FA3-9EC784AC60F8}"/>
              </a:ext>
            </a:extLst>
          </p:cNvPr>
          <p:cNvSpPr/>
          <p:nvPr/>
        </p:nvSpPr>
        <p:spPr>
          <a:xfrm>
            <a:off x="7497849" y="4029818"/>
            <a:ext cx="607512" cy="27675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Arrow 27">
            <a:extLst>
              <a:ext uri="{FF2B5EF4-FFF2-40B4-BE49-F238E27FC236}">
                <a16:creationId xmlns:a16="http://schemas.microsoft.com/office/drawing/2014/main" id="{F3200183-8AC5-9544-8B3A-1A447457D675}"/>
              </a:ext>
            </a:extLst>
          </p:cNvPr>
          <p:cNvSpPr/>
          <p:nvPr/>
        </p:nvSpPr>
        <p:spPr>
          <a:xfrm rot="10800000">
            <a:off x="3795651" y="4029818"/>
            <a:ext cx="607512" cy="27675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563B990D-0701-2145-A931-8080ACB57CEC}"/>
              </a:ext>
            </a:extLst>
          </p:cNvPr>
          <p:cNvSpPr txBox="1"/>
          <p:nvPr/>
        </p:nvSpPr>
        <p:spPr>
          <a:xfrm>
            <a:off x="838199" y="6094804"/>
            <a:ext cx="10515600" cy="461665"/>
          </a:xfrm>
          <a:prstGeom prst="rect">
            <a:avLst/>
          </a:prstGeom>
          <a:noFill/>
        </p:spPr>
        <p:txBody>
          <a:bodyPr wrap="square" rtlCol="0">
            <a:spAutoFit/>
          </a:bodyPr>
          <a:lstStyle/>
          <a:p>
            <a:r>
              <a:rPr lang="en-US" sz="2400" dirty="0"/>
              <a:t>Would it be easier (better) to write separate </a:t>
            </a:r>
            <a:r>
              <a:rPr lang="en-US" sz="2400" dirty="0">
                <a:solidFill>
                  <a:schemeClr val="accent1"/>
                </a:solidFill>
              </a:rPr>
              <a:t>contracts</a:t>
            </a:r>
            <a:r>
              <a:rPr lang="en-US" sz="2400" dirty="0"/>
              <a:t> and indicate which to use?</a:t>
            </a:r>
          </a:p>
        </p:txBody>
      </p:sp>
      <p:sp>
        <p:nvSpPr>
          <p:cNvPr id="30" name="TextBox 29">
            <a:extLst>
              <a:ext uri="{FF2B5EF4-FFF2-40B4-BE49-F238E27FC236}">
                <a16:creationId xmlns:a16="http://schemas.microsoft.com/office/drawing/2014/main" id="{9538A2C1-ECE9-2F4D-86DC-8C5A7744342E}"/>
              </a:ext>
            </a:extLst>
          </p:cNvPr>
          <p:cNvSpPr txBox="1"/>
          <p:nvPr/>
        </p:nvSpPr>
        <p:spPr>
          <a:xfrm>
            <a:off x="4587789" y="1851841"/>
            <a:ext cx="3016420" cy="923330"/>
          </a:xfrm>
          <a:prstGeom prst="rect">
            <a:avLst/>
          </a:prstGeom>
          <a:noFill/>
        </p:spPr>
        <p:txBody>
          <a:bodyPr wrap="square" rtlCol="0">
            <a:spAutoFit/>
          </a:bodyPr>
          <a:lstStyle/>
          <a:p>
            <a:r>
              <a:rPr lang="en-US" dirty="0"/>
              <a:t>Try not to say anymore in a contract than what is needed (weak as possible)</a:t>
            </a:r>
          </a:p>
        </p:txBody>
      </p:sp>
    </p:spTree>
    <p:extLst>
      <p:ext uri="{BB962C8B-B14F-4D97-AF65-F5344CB8AC3E}">
        <p14:creationId xmlns:p14="http://schemas.microsoft.com/office/powerpoint/2010/main" val="6522212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1601A-33F2-BC4B-8070-A1F767035962}"/>
              </a:ext>
            </a:extLst>
          </p:cNvPr>
          <p:cNvSpPr>
            <a:spLocks noGrp="1"/>
          </p:cNvSpPr>
          <p:nvPr>
            <p:ph type="title"/>
          </p:nvPr>
        </p:nvSpPr>
        <p:spPr/>
        <p:txBody>
          <a:bodyPr/>
          <a:lstStyle/>
          <a:p>
            <a:r>
              <a:rPr lang="en-US" dirty="0"/>
              <a:t>Conclusions and Limitations</a:t>
            </a:r>
          </a:p>
        </p:txBody>
      </p:sp>
      <p:sp>
        <p:nvSpPr>
          <p:cNvPr id="3" name="Content Placeholder 2">
            <a:extLst>
              <a:ext uri="{FF2B5EF4-FFF2-40B4-BE49-F238E27FC236}">
                <a16:creationId xmlns:a16="http://schemas.microsoft.com/office/drawing/2014/main" id="{A8BAA593-C2ED-DD47-A535-26628A11CD45}"/>
              </a:ext>
            </a:extLst>
          </p:cNvPr>
          <p:cNvSpPr>
            <a:spLocks noGrp="1"/>
          </p:cNvSpPr>
          <p:nvPr>
            <p:ph idx="1"/>
          </p:nvPr>
        </p:nvSpPr>
        <p:spPr/>
        <p:txBody>
          <a:bodyPr>
            <a:normAutofit fontScale="85000" lnSpcReduction="20000"/>
          </a:bodyPr>
          <a:lstStyle/>
          <a:p>
            <a:r>
              <a:rPr lang="en-US" dirty="0"/>
              <a:t>Gradual verification uses testing to create verification models</a:t>
            </a:r>
          </a:p>
          <a:p>
            <a:r>
              <a:rPr lang="en-US" dirty="0"/>
              <a:t>The model environment proves the tests for assurance</a:t>
            </a:r>
          </a:p>
          <a:p>
            <a:r>
              <a:rPr lang="en-US" dirty="0"/>
              <a:t>The same tests are used in the runtime implementation for assurance</a:t>
            </a:r>
          </a:p>
          <a:p>
            <a:r>
              <a:rPr lang="en-US" dirty="0"/>
              <a:t>General properties of the model are proved after enough tests exist to give adequate assurance about the model</a:t>
            </a:r>
          </a:p>
          <a:p>
            <a:r>
              <a:rPr lang="en-US" dirty="0"/>
              <a:t>Further tests can be generated for structural coverage of the model</a:t>
            </a:r>
          </a:p>
          <a:p>
            <a:r>
              <a:rPr lang="en-US" dirty="0"/>
              <a:t>A new </a:t>
            </a:r>
            <a:r>
              <a:rPr lang="en-US" dirty="0" err="1"/>
              <a:t>Dafny</a:t>
            </a:r>
            <a:r>
              <a:rPr lang="en-US" dirty="0"/>
              <a:t> test framework provides familiar test concepts</a:t>
            </a:r>
          </a:p>
          <a:p>
            <a:endParaRPr lang="en-US" dirty="0"/>
          </a:p>
          <a:p>
            <a:r>
              <a:rPr lang="en-US" dirty="0"/>
              <a:t>Parameterized tests can only be checked in the runtime</a:t>
            </a:r>
          </a:p>
          <a:p>
            <a:r>
              <a:rPr lang="en-US" dirty="0"/>
              <a:t>Mocks only apply to functions and return values cannot be sequenced</a:t>
            </a:r>
          </a:p>
          <a:p>
            <a:r>
              <a:rPr lang="en-US" dirty="0"/>
              <a:t>Little thought has been given to ghost variables</a:t>
            </a:r>
          </a:p>
        </p:txBody>
      </p:sp>
    </p:spTree>
    <p:extLst>
      <p:ext uri="{BB962C8B-B14F-4D97-AF65-F5344CB8AC3E}">
        <p14:creationId xmlns:p14="http://schemas.microsoft.com/office/powerpoint/2010/main" val="25489813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559D998-AB6C-46E1-B394-118E9A1E2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6514F728-2617-D24D-B2D8-E4304D4ADA91}"/>
              </a:ext>
            </a:extLst>
          </p:cNvPr>
          <p:cNvPicPr>
            <a:picLocks noChangeAspect="1"/>
          </p:cNvPicPr>
          <p:nvPr/>
        </p:nvPicPr>
        <p:blipFill rotWithShape="1">
          <a:blip r:embed="rId3"/>
          <a:srcRect b="9896"/>
          <a:stretch/>
        </p:blipFill>
        <p:spPr>
          <a:xfrm>
            <a:off x="20" y="0"/>
            <a:ext cx="12191980" cy="6865943"/>
          </a:xfrm>
          <a:custGeom>
            <a:avLst/>
            <a:gdLst/>
            <a:ahLst/>
            <a:cxnLst/>
            <a:rect l="l" t="t" r="r" b="b"/>
            <a:pathLst>
              <a:path w="12192000" h="6857681">
                <a:moveTo>
                  <a:pt x="0" y="0"/>
                </a:moveTo>
                <a:lnTo>
                  <a:pt x="6033794" y="0"/>
                </a:lnTo>
                <a:lnTo>
                  <a:pt x="6104632" y="17448"/>
                </a:lnTo>
                <a:cubicBezTo>
                  <a:pt x="6167597" y="23966"/>
                  <a:pt x="6148747" y="27214"/>
                  <a:pt x="6198111" y="26888"/>
                </a:cubicBezTo>
                <a:cubicBezTo>
                  <a:pt x="6203032" y="26525"/>
                  <a:pt x="6212450" y="35708"/>
                  <a:pt x="6231511" y="33431"/>
                </a:cubicBezTo>
                <a:cubicBezTo>
                  <a:pt x="6261681" y="37362"/>
                  <a:pt x="6245025" y="48416"/>
                  <a:pt x="6283668" y="52056"/>
                </a:cubicBezTo>
                <a:cubicBezTo>
                  <a:pt x="6280095" y="55478"/>
                  <a:pt x="6317954" y="53783"/>
                  <a:pt x="6321602" y="65933"/>
                </a:cubicBezTo>
                <a:cubicBezTo>
                  <a:pt x="6338020" y="69803"/>
                  <a:pt x="6363241" y="73066"/>
                  <a:pt x="6382175" y="75274"/>
                </a:cubicBezTo>
                <a:cubicBezTo>
                  <a:pt x="6410543" y="81224"/>
                  <a:pt x="6424665" y="87641"/>
                  <a:pt x="6428857" y="91880"/>
                </a:cubicBezTo>
                <a:cubicBezTo>
                  <a:pt x="6457257" y="98611"/>
                  <a:pt x="6454186" y="99822"/>
                  <a:pt x="6491478" y="114104"/>
                </a:cubicBezTo>
                <a:cubicBezTo>
                  <a:pt x="6513363" y="108974"/>
                  <a:pt x="6532168" y="120070"/>
                  <a:pt x="6541328" y="130204"/>
                </a:cubicBezTo>
                <a:cubicBezTo>
                  <a:pt x="6566101" y="139804"/>
                  <a:pt x="6619910" y="162727"/>
                  <a:pt x="6655300" y="165762"/>
                </a:cubicBezTo>
                <a:cubicBezTo>
                  <a:pt x="6709422" y="165032"/>
                  <a:pt x="6694278" y="176304"/>
                  <a:pt x="6718357" y="184874"/>
                </a:cubicBezTo>
                <a:cubicBezTo>
                  <a:pt x="6737101" y="195527"/>
                  <a:pt x="6734493" y="186329"/>
                  <a:pt x="6754054" y="199796"/>
                </a:cubicBezTo>
                <a:lnTo>
                  <a:pt x="6790284" y="215417"/>
                </a:lnTo>
                <a:lnTo>
                  <a:pt x="6833979" y="239878"/>
                </a:lnTo>
                <a:lnTo>
                  <a:pt x="6843981" y="246602"/>
                </a:lnTo>
                <a:cubicBezTo>
                  <a:pt x="6849111" y="246626"/>
                  <a:pt x="6852366" y="247045"/>
                  <a:pt x="6854445" y="247782"/>
                </a:cubicBezTo>
                <a:cubicBezTo>
                  <a:pt x="6854496" y="247881"/>
                  <a:pt x="6854549" y="247980"/>
                  <a:pt x="6854600" y="248079"/>
                </a:cubicBezTo>
                <a:lnTo>
                  <a:pt x="6869364" y="251040"/>
                </a:lnTo>
                <a:cubicBezTo>
                  <a:pt x="6886479" y="251404"/>
                  <a:pt x="6920818" y="277370"/>
                  <a:pt x="6937072" y="276678"/>
                </a:cubicBezTo>
                <a:cubicBezTo>
                  <a:pt x="6944247" y="293133"/>
                  <a:pt x="6941053" y="265766"/>
                  <a:pt x="6968404" y="280704"/>
                </a:cubicBezTo>
                <a:cubicBezTo>
                  <a:pt x="6980596" y="282696"/>
                  <a:pt x="6985722" y="284716"/>
                  <a:pt x="6995938" y="286247"/>
                </a:cubicBezTo>
                <a:cubicBezTo>
                  <a:pt x="6996079" y="286667"/>
                  <a:pt x="7029560" y="289467"/>
                  <a:pt x="7029701" y="289887"/>
                </a:cubicBezTo>
                <a:lnTo>
                  <a:pt x="7054104" y="293980"/>
                </a:lnTo>
                <a:lnTo>
                  <a:pt x="7059678" y="296051"/>
                </a:lnTo>
                <a:lnTo>
                  <a:pt x="7092167" y="292851"/>
                </a:lnTo>
                <a:lnTo>
                  <a:pt x="7108387" y="292672"/>
                </a:lnTo>
                <a:lnTo>
                  <a:pt x="7114139" y="289579"/>
                </a:lnTo>
                <a:cubicBezTo>
                  <a:pt x="7119705" y="287930"/>
                  <a:pt x="7126840" y="287741"/>
                  <a:pt x="7137488" y="290860"/>
                </a:cubicBezTo>
                <a:lnTo>
                  <a:pt x="7139729" y="292153"/>
                </a:lnTo>
                <a:lnTo>
                  <a:pt x="7172532" y="286561"/>
                </a:lnTo>
                <a:cubicBezTo>
                  <a:pt x="7179544" y="284784"/>
                  <a:pt x="7207552" y="294171"/>
                  <a:pt x="7213458" y="290616"/>
                </a:cubicBezTo>
                <a:cubicBezTo>
                  <a:pt x="7269364" y="295457"/>
                  <a:pt x="7303569" y="278925"/>
                  <a:pt x="7371827" y="290351"/>
                </a:cubicBezTo>
                <a:cubicBezTo>
                  <a:pt x="7417519" y="294938"/>
                  <a:pt x="7443196" y="294841"/>
                  <a:pt x="7472683" y="298450"/>
                </a:cubicBezTo>
                <a:cubicBezTo>
                  <a:pt x="7502170" y="302059"/>
                  <a:pt x="7529752" y="308462"/>
                  <a:pt x="7548749" y="312007"/>
                </a:cubicBezTo>
                <a:cubicBezTo>
                  <a:pt x="7567746" y="315552"/>
                  <a:pt x="7562619" y="317217"/>
                  <a:pt x="7586664" y="319723"/>
                </a:cubicBezTo>
                <a:cubicBezTo>
                  <a:pt x="7610709" y="322229"/>
                  <a:pt x="7669675" y="320322"/>
                  <a:pt x="7693021" y="327043"/>
                </a:cubicBezTo>
                <a:cubicBezTo>
                  <a:pt x="7718238" y="326359"/>
                  <a:pt x="7721537" y="337391"/>
                  <a:pt x="7735314" y="336075"/>
                </a:cubicBezTo>
                <a:cubicBezTo>
                  <a:pt x="7806549" y="352546"/>
                  <a:pt x="7865892" y="349618"/>
                  <a:pt x="7952583" y="346950"/>
                </a:cubicBezTo>
                <a:cubicBezTo>
                  <a:pt x="8009730" y="351831"/>
                  <a:pt x="8008698" y="354607"/>
                  <a:pt x="8033745" y="357420"/>
                </a:cubicBezTo>
                <a:cubicBezTo>
                  <a:pt x="8041390" y="360247"/>
                  <a:pt x="8045181" y="350414"/>
                  <a:pt x="8052068" y="354306"/>
                </a:cubicBezTo>
                <a:lnTo>
                  <a:pt x="8087434" y="359505"/>
                </a:lnTo>
                <a:lnTo>
                  <a:pt x="8113399" y="369645"/>
                </a:lnTo>
                <a:lnTo>
                  <a:pt x="8137804" y="376078"/>
                </a:lnTo>
                <a:lnTo>
                  <a:pt x="8167138" y="378809"/>
                </a:lnTo>
                <a:cubicBezTo>
                  <a:pt x="8176124" y="381225"/>
                  <a:pt x="8176713" y="389019"/>
                  <a:pt x="8188557" y="388892"/>
                </a:cubicBezTo>
                <a:cubicBezTo>
                  <a:pt x="8224517" y="394064"/>
                  <a:pt x="8289287" y="398547"/>
                  <a:pt x="8338182" y="404244"/>
                </a:cubicBezTo>
                <a:cubicBezTo>
                  <a:pt x="8362404" y="400849"/>
                  <a:pt x="8397142" y="407351"/>
                  <a:pt x="8407187" y="417040"/>
                </a:cubicBezTo>
                <a:cubicBezTo>
                  <a:pt x="8419182" y="419735"/>
                  <a:pt x="8448098" y="419784"/>
                  <a:pt x="8459765" y="417876"/>
                </a:cubicBezTo>
                <a:cubicBezTo>
                  <a:pt x="8470121" y="418155"/>
                  <a:pt x="8471999" y="421843"/>
                  <a:pt x="8485759" y="423277"/>
                </a:cubicBezTo>
                <a:cubicBezTo>
                  <a:pt x="8500778" y="426656"/>
                  <a:pt x="8533354" y="442668"/>
                  <a:pt x="8547497" y="447675"/>
                </a:cubicBezTo>
                <a:cubicBezTo>
                  <a:pt x="8561640" y="452682"/>
                  <a:pt x="8547256" y="447497"/>
                  <a:pt x="8570615" y="453317"/>
                </a:cubicBezTo>
                <a:cubicBezTo>
                  <a:pt x="8578949" y="455301"/>
                  <a:pt x="8577204" y="463036"/>
                  <a:pt x="8595122" y="466725"/>
                </a:cubicBezTo>
                <a:cubicBezTo>
                  <a:pt x="8613041" y="470415"/>
                  <a:pt x="8653176" y="474680"/>
                  <a:pt x="8678126" y="475454"/>
                </a:cubicBezTo>
                <a:cubicBezTo>
                  <a:pt x="8706000" y="462935"/>
                  <a:pt x="8696233" y="479979"/>
                  <a:pt x="8747203" y="464224"/>
                </a:cubicBezTo>
                <a:cubicBezTo>
                  <a:pt x="8748514" y="466239"/>
                  <a:pt x="8769343" y="465372"/>
                  <a:pt x="8790692" y="466720"/>
                </a:cubicBezTo>
                <a:cubicBezTo>
                  <a:pt x="8812041" y="468068"/>
                  <a:pt x="8857501" y="479363"/>
                  <a:pt x="8875298" y="472310"/>
                </a:cubicBezTo>
                <a:lnTo>
                  <a:pt x="9032306" y="471571"/>
                </a:lnTo>
                <a:lnTo>
                  <a:pt x="9122435" y="483407"/>
                </a:lnTo>
                <a:cubicBezTo>
                  <a:pt x="9153775" y="485302"/>
                  <a:pt x="9159039" y="493942"/>
                  <a:pt x="9179171" y="490552"/>
                </a:cubicBezTo>
                <a:cubicBezTo>
                  <a:pt x="9213108" y="492737"/>
                  <a:pt x="9191622" y="508779"/>
                  <a:pt x="9230778" y="495862"/>
                </a:cubicBezTo>
                <a:cubicBezTo>
                  <a:pt x="9220076" y="509598"/>
                  <a:pt x="9249178" y="492136"/>
                  <a:pt x="9269314" y="503195"/>
                </a:cubicBezTo>
                <a:cubicBezTo>
                  <a:pt x="9297556" y="495041"/>
                  <a:pt x="9326591" y="505312"/>
                  <a:pt x="9343734" y="506508"/>
                </a:cubicBezTo>
                <a:cubicBezTo>
                  <a:pt x="9360877" y="507704"/>
                  <a:pt x="9347612" y="511465"/>
                  <a:pt x="9372172" y="510372"/>
                </a:cubicBezTo>
                <a:lnTo>
                  <a:pt x="9406856" y="515908"/>
                </a:lnTo>
                <a:cubicBezTo>
                  <a:pt x="9405045" y="511337"/>
                  <a:pt x="9410063" y="512684"/>
                  <a:pt x="9423824" y="513399"/>
                </a:cubicBezTo>
                <a:lnTo>
                  <a:pt x="9460782" y="509325"/>
                </a:lnTo>
                <a:lnTo>
                  <a:pt x="9486144" y="513434"/>
                </a:lnTo>
                <a:cubicBezTo>
                  <a:pt x="9489544" y="513295"/>
                  <a:pt x="9513720" y="508821"/>
                  <a:pt x="9513235" y="505310"/>
                </a:cubicBezTo>
                <a:cubicBezTo>
                  <a:pt x="9539685" y="520038"/>
                  <a:pt x="9542332" y="510786"/>
                  <a:pt x="9569455" y="507032"/>
                </a:cubicBezTo>
                <a:cubicBezTo>
                  <a:pt x="9592710" y="508415"/>
                  <a:pt x="9572665" y="508880"/>
                  <a:pt x="9628861" y="510620"/>
                </a:cubicBezTo>
                <a:cubicBezTo>
                  <a:pt x="9650737" y="526789"/>
                  <a:pt x="9635011" y="498901"/>
                  <a:pt x="9677951" y="521543"/>
                </a:cubicBezTo>
                <a:cubicBezTo>
                  <a:pt x="9680053" y="519778"/>
                  <a:pt x="9706563" y="521397"/>
                  <a:pt x="9720438" y="523172"/>
                </a:cubicBezTo>
                <a:cubicBezTo>
                  <a:pt x="9734313" y="524947"/>
                  <a:pt x="9746849" y="522784"/>
                  <a:pt x="9761204" y="532196"/>
                </a:cubicBezTo>
                <a:cubicBezTo>
                  <a:pt x="9771692" y="535091"/>
                  <a:pt x="9752949" y="530854"/>
                  <a:pt x="9785747" y="535781"/>
                </a:cubicBezTo>
                <a:cubicBezTo>
                  <a:pt x="9818545" y="540708"/>
                  <a:pt x="9925449" y="557390"/>
                  <a:pt x="9957993" y="561756"/>
                </a:cubicBezTo>
                <a:cubicBezTo>
                  <a:pt x="9990537" y="566122"/>
                  <a:pt x="9967648" y="568686"/>
                  <a:pt x="9981009" y="569119"/>
                </a:cubicBezTo>
                <a:cubicBezTo>
                  <a:pt x="9994370" y="569552"/>
                  <a:pt x="10023139" y="562486"/>
                  <a:pt x="10038159" y="564356"/>
                </a:cubicBezTo>
                <a:cubicBezTo>
                  <a:pt x="10057015" y="566262"/>
                  <a:pt x="10059811" y="573563"/>
                  <a:pt x="10071129" y="573194"/>
                </a:cubicBezTo>
                <a:cubicBezTo>
                  <a:pt x="10081593" y="562977"/>
                  <a:pt x="10092704" y="563090"/>
                  <a:pt x="10110830" y="569286"/>
                </a:cubicBezTo>
                <a:cubicBezTo>
                  <a:pt x="10144643" y="572070"/>
                  <a:pt x="10144670" y="561560"/>
                  <a:pt x="10177323" y="563075"/>
                </a:cubicBezTo>
                <a:cubicBezTo>
                  <a:pt x="10191652" y="562496"/>
                  <a:pt x="10199318" y="565790"/>
                  <a:pt x="10223224" y="562516"/>
                </a:cubicBezTo>
                <a:cubicBezTo>
                  <a:pt x="10240245" y="563214"/>
                  <a:pt x="10274444" y="564970"/>
                  <a:pt x="10297489" y="554688"/>
                </a:cubicBezTo>
                <a:cubicBezTo>
                  <a:pt x="10322484" y="553379"/>
                  <a:pt x="10304332" y="552915"/>
                  <a:pt x="10331612" y="555505"/>
                </a:cubicBezTo>
                <a:cubicBezTo>
                  <a:pt x="10364938" y="556023"/>
                  <a:pt x="10378810" y="549792"/>
                  <a:pt x="10398068" y="551274"/>
                </a:cubicBezTo>
                <a:cubicBezTo>
                  <a:pt x="10410608" y="547019"/>
                  <a:pt x="10396406" y="552090"/>
                  <a:pt x="10444604" y="546749"/>
                </a:cubicBezTo>
                <a:cubicBezTo>
                  <a:pt x="10463706" y="556208"/>
                  <a:pt x="10480046" y="543272"/>
                  <a:pt x="10496391" y="545310"/>
                </a:cubicBezTo>
                <a:cubicBezTo>
                  <a:pt x="10522313" y="544276"/>
                  <a:pt x="10586025" y="544389"/>
                  <a:pt x="10609659" y="542925"/>
                </a:cubicBezTo>
                <a:cubicBezTo>
                  <a:pt x="10633293" y="541461"/>
                  <a:pt x="10608137" y="539280"/>
                  <a:pt x="10638198" y="536528"/>
                </a:cubicBezTo>
                <a:cubicBezTo>
                  <a:pt x="10693566" y="548777"/>
                  <a:pt x="10724464" y="526732"/>
                  <a:pt x="10780502" y="524034"/>
                </a:cubicBezTo>
                <a:cubicBezTo>
                  <a:pt x="10814519" y="506962"/>
                  <a:pt x="10838626" y="524696"/>
                  <a:pt x="10875821" y="511631"/>
                </a:cubicBezTo>
                <a:cubicBezTo>
                  <a:pt x="10900992" y="507636"/>
                  <a:pt x="10904648" y="511453"/>
                  <a:pt x="10918825" y="509588"/>
                </a:cubicBezTo>
                <a:cubicBezTo>
                  <a:pt x="10933002" y="507723"/>
                  <a:pt x="10948992" y="503227"/>
                  <a:pt x="10960884" y="500440"/>
                </a:cubicBezTo>
                <a:cubicBezTo>
                  <a:pt x="10967249" y="504078"/>
                  <a:pt x="11016720" y="497668"/>
                  <a:pt x="11015578" y="492864"/>
                </a:cubicBezTo>
                <a:cubicBezTo>
                  <a:pt x="11022928" y="494510"/>
                  <a:pt x="11043247" y="500882"/>
                  <a:pt x="11045541" y="493276"/>
                </a:cubicBezTo>
                <a:cubicBezTo>
                  <a:pt x="11083069" y="493195"/>
                  <a:pt x="11104152" y="492128"/>
                  <a:pt x="11136980" y="502266"/>
                </a:cubicBezTo>
                <a:cubicBezTo>
                  <a:pt x="11160311" y="506043"/>
                  <a:pt x="11144016" y="504016"/>
                  <a:pt x="11158537" y="506413"/>
                </a:cubicBezTo>
                <a:cubicBezTo>
                  <a:pt x="11173058" y="508810"/>
                  <a:pt x="11197248" y="504516"/>
                  <a:pt x="11220930" y="503946"/>
                </a:cubicBezTo>
                <a:cubicBezTo>
                  <a:pt x="11244941" y="504078"/>
                  <a:pt x="11272916" y="508160"/>
                  <a:pt x="11290697" y="509588"/>
                </a:cubicBezTo>
                <a:cubicBezTo>
                  <a:pt x="11308478" y="511016"/>
                  <a:pt x="11312720" y="510673"/>
                  <a:pt x="11327615" y="512515"/>
                </a:cubicBezTo>
                <a:cubicBezTo>
                  <a:pt x="11352471" y="509065"/>
                  <a:pt x="11373358" y="510883"/>
                  <a:pt x="11391973" y="518258"/>
                </a:cubicBezTo>
                <a:cubicBezTo>
                  <a:pt x="11406458" y="520151"/>
                  <a:pt x="11399034" y="524460"/>
                  <a:pt x="11409760" y="526257"/>
                </a:cubicBezTo>
                <a:cubicBezTo>
                  <a:pt x="11420486" y="528054"/>
                  <a:pt x="11427325" y="519930"/>
                  <a:pt x="11456330" y="521896"/>
                </a:cubicBezTo>
                <a:cubicBezTo>
                  <a:pt x="11466649" y="522293"/>
                  <a:pt x="11466304" y="529914"/>
                  <a:pt x="11488341" y="531019"/>
                </a:cubicBezTo>
                <a:cubicBezTo>
                  <a:pt x="11510378" y="532124"/>
                  <a:pt x="11598983" y="536881"/>
                  <a:pt x="11631415" y="538053"/>
                </a:cubicBezTo>
                <a:cubicBezTo>
                  <a:pt x="11663847" y="539225"/>
                  <a:pt x="11650717" y="536007"/>
                  <a:pt x="11666264" y="535672"/>
                </a:cubicBezTo>
                <a:cubicBezTo>
                  <a:pt x="11681811" y="535337"/>
                  <a:pt x="11700204" y="526934"/>
                  <a:pt x="11724698" y="536041"/>
                </a:cubicBezTo>
                <a:cubicBezTo>
                  <a:pt x="11743020" y="531196"/>
                  <a:pt x="11743491" y="542315"/>
                  <a:pt x="11763807" y="545183"/>
                </a:cubicBezTo>
                <a:cubicBezTo>
                  <a:pt x="11775016" y="549241"/>
                  <a:pt x="11789046" y="548064"/>
                  <a:pt x="11798300" y="550863"/>
                </a:cubicBezTo>
                <a:cubicBezTo>
                  <a:pt x="11807554" y="553662"/>
                  <a:pt x="11814870" y="554166"/>
                  <a:pt x="11821716" y="557213"/>
                </a:cubicBezTo>
                <a:cubicBezTo>
                  <a:pt x="11828562" y="560260"/>
                  <a:pt x="11830643" y="566367"/>
                  <a:pt x="11839374" y="569145"/>
                </a:cubicBezTo>
                <a:cubicBezTo>
                  <a:pt x="11848105" y="571923"/>
                  <a:pt x="11861759" y="576813"/>
                  <a:pt x="11871722" y="578644"/>
                </a:cubicBezTo>
                <a:cubicBezTo>
                  <a:pt x="11881685" y="580475"/>
                  <a:pt x="11880173" y="577641"/>
                  <a:pt x="11899154" y="580133"/>
                </a:cubicBezTo>
                <a:cubicBezTo>
                  <a:pt x="11930093" y="585454"/>
                  <a:pt x="11957956" y="589309"/>
                  <a:pt x="11992753" y="588833"/>
                </a:cubicBezTo>
                <a:cubicBezTo>
                  <a:pt x="11999276" y="598540"/>
                  <a:pt x="12009663" y="594134"/>
                  <a:pt x="12023554" y="588997"/>
                </a:cubicBezTo>
                <a:cubicBezTo>
                  <a:pt x="12049522" y="596077"/>
                  <a:pt x="12093380" y="601562"/>
                  <a:pt x="12137802" y="617391"/>
                </a:cubicBezTo>
                <a:cubicBezTo>
                  <a:pt x="12156710" y="627093"/>
                  <a:pt x="12160884" y="628759"/>
                  <a:pt x="12174434" y="631430"/>
                </a:cubicBezTo>
                <a:lnTo>
                  <a:pt x="12192000" y="634770"/>
                </a:lnTo>
                <a:lnTo>
                  <a:pt x="12192000" y="6857681"/>
                </a:lnTo>
                <a:lnTo>
                  <a:pt x="9979612" y="6857681"/>
                </a:lnTo>
                <a:lnTo>
                  <a:pt x="9971269" y="6854457"/>
                </a:lnTo>
                <a:cubicBezTo>
                  <a:pt x="9959912" y="6851181"/>
                  <a:pt x="9949163" y="6849764"/>
                  <a:pt x="9939502" y="6851921"/>
                </a:cubicBezTo>
                <a:cubicBezTo>
                  <a:pt x="9891606" y="6835635"/>
                  <a:pt x="9864404" y="6844006"/>
                  <a:pt x="9834453" y="6832151"/>
                </a:cubicBezTo>
                <a:cubicBezTo>
                  <a:pt x="9804501" y="6820296"/>
                  <a:pt x="9801374" y="6798259"/>
                  <a:pt x="9759795" y="6780787"/>
                </a:cubicBezTo>
                <a:cubicBezTo>
                  <a:pt x="9718217" y="6763314"/>
                  <a:pt x="9629817" y="6740362"/>
                  <a:pt x="9584980" y="6727313"/>
                </a:cubicBezTo>
                <a:cubicBezTo>
                  <a:pt x="9546420" y="6722010"/>
                  <a:pt x="9530408" y="6725469"/>
                  <a:pt x="9490770" y="6702489"/>
                </a:cubicBezTo>
                <a:cubicBezTo>
                  <a:pt x="9443320" y="6701025"/>
                  <a:pt x="9424336" y="6690023"/>
                  <a:pt x="9380405" y="6676541"/>
                </a:cubicBezTo>
                <a:cubicBezTo>
                  <a:pt x="9335978" y="6675243"/>
                  <a:pt x="9297645" y="6680915"/>
                  <a:pt x="9259939" y="6674414"/>
                </a:cubicBezTo>
                <a:cubicBezTo>
                  <a:pt x="9244772" y="6679394"/>
                  <a:pt x="9230416" y="6681084"/>
                  <a:pt x="9216296" y="6672209"/>
                </a:cubicBezTo>
                <a:cubicBezTo>
                  <a:pt x="9174886" y="6673387"/>
                  <a:pt x="9165078" y="6684906"/>
                  <a:pt x="9138624" y="6674601"/>
                </a:cubicBezTo>
                <a:cubicBezTo>
                  <a:pt x="9108454" y="6672027"/>
                  <a:pt x="9060163" y="6657862"/>
                  <a:pt x="9035273" y="6656766"/>
                </a:cubicBezTo>
                <a:cubicBezTo>
                  <a:pt x="9043993" y="6670577"/>
                  <a:pt x="8988276" y="6655711"/>
                  <a:pt x="8989286" y="6668016"/>
                </a:cubicBezTo>
                <a:cubicBezTo>
                  <a:pt x="8965548" y="6651220"/>
                  <a:pt x="8960144" y="6673151"/>
                  <a:pt x="8932387" y="6668707"/>
                </a:cubicBezTo>
                <a:cubicBezTo>
                  <a:pt x="8918435" y="6662528"/>
                  <a:pt x="8909159" y="6661716"/>
                  <a:pt x="8898375" y="6669282"/>
                </a:cubicBezTo>
                <a:cubicBezTo>
                  <a:pt x="8833747" y="6639096"/>
                  <a:pt x="8863155" y="6669089"/>
                  <a:pt x="8806495" y="6658618"/>
                </a:cubicBezTo>
                <a:cubicBezTo>
                  <a:pt x="8757168" y="6647242"/>
                  <a:pt x="8702613" y="6640665"/>
                  <a:pt x="8650927" y="6611139"/>
                </a:cubicBezTo>
                <a:cubicBezTo>
                  <a:pt x="8640770" y="6602610"/>
                  <a:pt x="8619775" y="6599998"/>
                  <a:pt x="8604033" y="6605300"/>
                </a:cubicBezTo>
                <a:cubicBezTo>
                  <a:pt x="8601324" y="6606213"/>
                  <a:pt x="8598878" y="6607331"/>
                  <a:pt x="8596767" y="6608618"/>
                </a:cubicBezTo>
                <a:cubicBezTo>
                  <a:pt x="8565299" y="6587556"/>
                  <a:pt x="8548876" y="6598771"/>
                  <a:pt x="8533762" y="6584302"/>
                </a:cubicBezTo>
                <a:cubicBezTo>
                  <a:pt x="8487059" y="6579247"/>
                  <a:pt x="8451683" y="6594395"/>
                  <a:pt x="8437660" y="6581725"/>
                </a:cubicBezTo>
                <a:cubicBezTo>
                  <a:pt x="8414209" y="6582991"/>
                  <a:pt x="8383722" y="6598678"/>
                  <a:pt x="8364494" y="6585073"/>
                </a:cubicBezTo>
                <a:cubicBezTo>
                  <a:pt x="8363342" y="6596536"/>
                  <a:pt x="8336540" y="6576888"/>
                  <a:pt x="8323751" y="6584665"/>
                </a:cubicBezTo>
                <a:cubicBezTo>
                  <a:pt x="8314841" y="6591411"/>
                  <a:pt x="8304634" y="6587022"/>
                  <a:pt x="8293791" y="6586903"/>
                </a:cubicBezTo>
                <a:cubicBezTo>
                  <a:pt x="8280721" y="6592424"/>
                  <a:pt x="8232642" y="6585021"/>
                  <a:pt x="8219223" y="6578961"/>
                </a:cubicBezTo>
                <a:cubicBezTo>
                  <a:pt x="8185638" y="6557431"/>
                  <a:pt x="8123924" y="6576522"/>
                  <a:pt x="8096330" y="6560092"/>
                </a:cubicBezTo>
                <a:cubicBezTo>
                  <a:pt x="8087121" y="6557869"/>
                  <a:pt x="8078422" y="6557144"/>
                  <a:pt x="8070086" y="6557355"/>
                </a:cubicBezTo>
                <a:lnTo>
                  <a:pt x="8047207" y="6560092"/>
                </a:lnTo>
                <a:lnTo>
                  <a:pt x="8041620" y="6565163"/>
                </a:lnTo>
                <a:lnTo>
                  <a:pt x="8027134" y="6564473"/>
                </a:lnTo>
                <a:lnTo>
                  <a:pt x="8023214" y="6565355"/>
                </a:lnTo>
                <a:cubicBezTo>
                  <a:pt x="8015729" y="6567060"/>
                  <a:pt x="8008307" y="6568574"/>
                  <a:pt x="8000801" y="6569339"/>
                </a:cubicBezTo>
                <a:cubicBezTo>
                  <a:pt x="8005606" y="6544751"/>
                  <a:pt x="7937754" y="6571777"/>
                  <a:pt x="7954618" y="6551428"/>
                </a:cubicBezTo>
                <a:cubicBezTo>
                  <a:pt x="7914215" y="6551344"/>
                  <a:pt x="7940865" y="6531998"/>
                  <a:pt x="7896427" y="6551123"/>
                </a:cubicBezTo>
                <a:lnTo>
                  <a:pt x="7643090" y="6532163"/>
                </a:lnTo>
                <a:cubicBezTo>
                  <a:pt x="7673996" y="6576436"/>
                  <a:pt x="7562550" y="6494154"/>
                  <a:pt x="7553164" y="6525457"/>
                </a:cubicBezTo>
                <a:cubicBezTo>
                  <a:pt x="7546247" y="6496957"/>
                  <a:pt x="7465610" y="6497391"/>
                  <a:pt x="7421154" y="6476273"/>
                </a:cubicBezTo>
                <a:cubicBezTo>
                  <a:pt x="7361551" y="6472649"/>
                  <a:pt x="7315144" y="6450550"/>
                  <a:pt x="7255968" y="6462166"/>
                </a:cubicBezTo>
                <a:cubicBezTo>
                  <a:pt x="7253251" y="6458417"/>
                  <a:pt x="7249451" y="6455333"/>
                  <a:pt x="7244911" y="6452730"/>
                </a:cubicBezTo>
                <a:lnTo>
                  <a:pt x="7230265" y="6446549"/>
                </a:lnTo>
                <a:lnTo>
                  <a:pt x="7227815" y="6447125"/>
                </a:lnTo>
                <a:cubicBezTo>
                  <a:pt x="7217801" y="6447570"/>
                  <a:pt x="7212312" y="6446146"/>
                  <a:pt x="7208840" y="6443899"/>
                </a:cubicBezTo>
                <a:lnTo>
                  <a:pt x="7205995" y="6440529"/>
                </a:lnTo>
                <a:lnTo>
                  <a:pt x="7193384" y="6437481"/>
                </a:lnTo>
                <a:lnTo>
                  <a:pt x="7169652" y="6429226"/>
                </a:lnTo>
                <a:lnTo>
                  <a:pt x="7164173" y="6429791"/>
                </a:lnTo>
                <a:lnTo>
                  <a:pt x="7126763" y="6420626"/>
                </a:lnTo>
                <a:lnTo>
                  <a:pt x="7125753" y="6421501"/>
                </a:lnTo>
                <a:cubicBezTo>
                  <a:pt x="7122639" y="6423254"/>
                  <a:pt x="7118733" y="6424154"/>
                  <a:pt x="7113057" y="6423293"/>
                </a:cubicBezTo>
                <a:cubicBezTo>
                  <a:pt x="7114552" y="6439288"/>
                  <a:pt x="7106783" y="6428384"/>
                  <a:pt x="7089914" y="6424434"/>
                </a:cubicBezTo>
                <a:cubicBezTo>
                  <a:pt x="7088470" y="6448394"/>
                  <a:pt x="7044915" y="6428308"/>
                  <a:pt x="7030458" y="6439456"/>
                </a:cubicBezTo>
                <a:cubicBezTo>
                  <a:pt x="7018098" y="6436014"/>
                  <a:pt x="7005002" y="6432811"/>
                  <a:pt x="6991398" y="6430012"/>
                </a:cubicBezTo>
                <a:lnTo>
                  <a:pt x="6983250" y="6428652"/>
                </a:lnTo>
                <a:lnTo>
                  <a:pt x="6982969" y="6428851"/>
                </a:lnTo>
                <a:cubicBezTo>
                  <a:pt x="6980946" y="6429033"/>
                  <a:pt x="6978171" y="6428766"/>
                  <a:pt x="6974140" y="6427864"/>
                </a:cubicBezTo>
                <a:lnTo>
                  <a:pt x="6968396" y="6426177"/>
                </a:lnTo>
                <a:lnTo>
                  <a:pt x="6952590" y="6423541"/>
                </a:lnTo>
                <a:lnTo>
                  <a:pt x="6946361" y="6424122"/>
                </a:lnTo>
                <a:lnTo>
                  <a:pt x="6942752" y="6426497"/>
                </a:lnTo>
                <a:lnTo>
                  <a:pt x="6941472" y="6425953"/>
                </a:lnTo>
                <a:cubicBezTo>
                  <a:pt x="6933258" y="6419432"/>
                  <a:pt x="6934084" y="6412085"/>
                  <a:pt x="6907932" y="6428597"/>
                </a:cubicBezTo>
                <a:cubicBezTo>
                  <a:pt x="6887113" y="6416820"/>
                  <a:pt x="6874835" y="6427475"/>
                  <a:pt x="6837100" y="6425985"/>
                </a:cubicBezTo>
                <a:cubicBezTo>
                  <a:pt x="6826990" y="6416391"/>
                  <a:pt x="6813527" y="6417132"/>
                  <a:pt x="6798354" y="6421041"/>
                </a:cubicBezTo>
                <a:cubicBezTo>
                  <a:pt x="6766250" y="6412267"/>
                  <a:pt x="6729955" y="6415375"/>
                  <a:pt x="6690235" y="6411268"/>
                </a:cubicBezTo>
                <a:cubicBezTo>
                  <a:pt x="6654585" y="6395260"/>
                  <a:pt x="6622599" y="6408785"/>
                  <a:pt x="6580197" y="6404322"/>
                </a:cubicBezTo>
                <a:cubicBezTo>
                  <a:pt x="6554864" y="6382418"/>
                  <a:pt x="6541862" y="6413854"/>
                  <a:pt x="6516748" y="6416928"/>
                </a:cubicBezTo>
                <a:lnTo>
                  <a:pt x="6510427" y="6416567"/>
                </a:lnTo>
                <a:lnTo>
                  <a:pt x="6496409" y="6411723"/>
                </a:lnTo>
                <a:lnTo>
                  <a:pt x="6491671" y="6409264"/>
                </a:lnTo>
                <a:cubicBezTo>
                  <a:pt x="6488210" y="6407807"/>
                  <a:pt x="6485652" y="6407144"/>
                  <a:pt x="6483603" y="6407023"/>
                </a:cubicBezTo>
                <a:lnTo>
                  <a:pt x="6483235" y="6407169"/>
                </a:lnTo>
                <a:lnTo>
                  <a:pt x="6476007" y="6404672"/>
                </a:lnTo>
                <a:cubicBezTo>
                  <a:pt x="6464202" y="6399995"/>
                  <a:pt x="6453088" y="6395002"/>
                  <a:pt x="6442802" y="6389891"/>
                </a:cubicBezTo>
                <a:cubicBezTo>
                  <a:pt x="6423332" y="6398448"/>
                  <a:pt x="6390988" y="6372810"/>
                  <a:pt x="6377838" y="6395551"/>
                </a:cubicBezTo>
                <a:cubicBezTo>
                  <a:pt x="6363436" y="6389290"/>
                  <a:pt x="6361258" y="6377704"/>
                  <a:pt x="6354860" y="6393247"/>
                </a:cubicBezTo>
                <a:cubicBezTo>
                  <a:pt x="6349784" y="6391587"/>
                  <a:pt x="6345558" y="6391878"/>
                  <a:pt x="6341683" y="6393098"/>
                </a:cubicBezTo>
                <a:lnTo>
                  <a:pt x="6340276" y="6393789"/>
                </a:lnTo>
                <a:lnTo>
                  <a:pt x="6308531" y="6379516"/>
                </a:lnTo>
                <a:lnTo>
                  <a:pt x="6302948" y="6379253"/>
                </a:lnTo>
                <a:cubicBezTo>
                  <a:pt x="6248814" y="6382108"/>
                  <a:pt x="6205926" y="6362006"/>
                  <a:pt x="6140607" y="6334265"/>
                </a:cubicBezTo>
                <a:cubicBezTo>
                  <a:pt x="6137487" y="6331108"/>
                  <a:pt x="6051161" y="6339116"/>
                  <a:pt x="6050365" y="6335126"/>
                </a:cubicBezTo>
                <a:cubicBezTo>
                  <a:pt x="6006576" y="6331181"/>
                  <a:pt x="6035144" y="6327580"/>
                  <a:pt x="5978838" y="6322018"/>
                </a:cubicBezTo>
                <a:cubicBezTo>
                  <a:pt x="5962530" y="6314338"/>
                  <a:pt x="5894920" y="6289616"/>
                  <a:pt x="5897645" y="6301654"/>
                </a:cubicBezTo>
                <a:lnTo>
                  <a:pt x="5796158" y="6279213"/>
                </a:lnTo>
                <a:lnTo>
                  <a:pt x="5664797" y="6258481"/>
                </a:lnTo>
                <a:lnTo>
                  <a:pt x="5558293" y="6242384"/>
                </a:lnTo>
                <a:lnTo>
                  <a:pt x="5549921" y="6243309"/>
                </a:lnTo>
                <a:lnTo>
                  <a:pt x="5528450" y="6240218"/>
                </a:lnTo>
                <a:lnTo>
                  <a:pt x="5520604" y="6238128"/>
                </a:lnTo>
                <a:cubicBezTo>
                  <a:pt x="5515114" y="6237034"/>
                  <a:pt x="5511354" y="6236750"/>
                  <a:pt x="5508634" y="6237043"/>
                </a:cubicBezTo>
                <a:lnTo>
                  <a:pt x="5508268" y="6237311"/>
                </a:lnTo>
                <a:lnTo>
                  <a:pt x="5497199" y="6235718"/>
                </a:lnTo>
                <a:cubicBezTo>
                  <a:pt x="5478687" y="6232353"/>
                  <a:pt x="5460838" y="6228438"/>
                  <a:pt x="5443971" y="6224189"/>
                </a:cubicBezTo>
                <a:cubicBezTo>
                  <a:pt x="5425088" y="6239333"/>
                  <a:pt x="5365198" y="6213813"/>
                  <a:pt x="5364587" y="6245607"/>
                </a:cubicBezTo>
                <a:cubicBezTo>
                  <a:pt x="5341603" y="6240798"/>
                  <a:pt x="5330518" y="6226543"/>
                  <a:pt x="5333425" y="6247706"/>
                </a:cubicBezTo>
                <a:cubicBezTo>
                  <a:pt x="5325718" y="6246708"/>
                  <a:pt x="5320498" y="6247999"/>
                  <a:pt x="5316391" y="6250403"/>
                </a:cubicBezTo>
                <a:lnTo>
                  <a:pt x="5315083" y="6251588"/>
                </a:lnTo>
                <a:lnTo>
                  <a:pt x="5264093" y="6240388"/>
                </a:lnTo>
                <a:lnTo>
                  <a:pt x="5256734" y="6241276"/>
                </a:lnTo>
                <a:lnTo>
                  <a:pt x="5224251" y="6230935"/>
                </a:lnTo>
                <a:lnTo>
                  <a:pt x="5207068" y="6227214"/>
                </a:lnTo>
                <a:lnTo>
                  <a:pt x="5203042" y="6222819"/>
                </a:lnTo>
                <a:lnTo>
                  <a:pt x="5013633" y="6212104"/>
                </a:lnTo>
                <a:cubicBezTo>
                  <a:pt x="5007363" y="6208771"/>
                  <a:pt x="4867451" y="6189553"/>
                  <a:pt x="4863573" y="6184654"/>
                </a:cubicBezTo>
                <a:lnTo>
                  <a:pt x="4651416" y="6166539"/>
                </a:lnTo>
                <a:cubicBezTo>
                  <a:pt x="4624977" y="6160344"/>
                  <a:pt x="4469364" y="6128170"/>
                  <a:pt x="4481486" y="6142882"/>
                </a:cubicBezTo>
                <a:cubicBezTo>
                  <a:pt x="4405439" y="6106748"/>
                  <a:pt x="4365783" y="6101727"/>
                  <a:pt x="4269331" y="6098123"/>
                </a:cubicBezTo>
                <a:cubicBezTo>
                  <a:pt x="4210440" y="6124597"/>
                  <a:pt x="4245321" y="6098279"/>
                  <a:pt x="4190801" y="6099192"/>
                </a:cubicBezTo>
                <a:cubicBezTo>
                  <a:pt x="4212420" y="6071793"/>
                  <a:pt x="4151268" y="6084104"/>
                  <a:pt x="4127486" y="6076624"/>
                </a:cubicBezTo>
                <a:cubicBezTo>
                  <a:pt x="4117403" y="6077826"/>
                  <a:pt x="4107474" y="6080022"/>
                  <a:pt x="4097468" y="6082472"/>
                </a:cubicBezTo>
                <a:lnTo>
                  <a:pt x="4092230" y="6083737"/>
                </a:lnTo>
                <a:lnTo>
                  <a:pt x="4072646" y="6083192"/>
                </a:lnTo>
                <a:lnTo>
                  <a:pt x="4065392" y="6090055"/>
                </a:lnTo>
                <a:lnTo>
                  <a:pt x="4034674" y="6094262"/>
                </a:lnTo>
                <a:cubicBezTo>
                  <a:pt x="4023438" y="6094753"/>
                  <a:pt x="4011659" y="6094013"/>
                  <a:pt x="3999109" y="6091300"/>
                </a:cubicBezTo>
                <a:cubicBezTo>
                  <a:pt x="3960965" y="6070220"/>
                  <a:pt x="3878759" y="6097089"/>
                  <a:pt x="3832245" y="6069403"/>
                </a:cubicBezTo>
                <a:cubicBezTo>
                  <a:pt x="3780875" y="6064935"/>
                  <a:pt x="3723613" y="6065226"/>
                  <a:pt x="3690889" y="6064489"/>
                </a:cubicBezTo>
                <a:cubicBezTo>
                  <a:pt x="3674068" y="6075123"/>
                  <a:pt x="3636813" y="6049759"/>
                  <a:pt x="3635899" y="6064980"/>
                </a:cubicBezTo>
                <a:lnTo>
                  <a:pt x="3620576" y="6070271"/>
                </a:lnTo>
                <a:lnTo>
                  <a:pt x="3604087" y="6064439"/>
                </a:lnTo>
                <a:cubicBezTo>
                  <a:pt x="3590166" y="6069757"/>
                  <a:pt x="3579308" y="6073243"/>
                  <a:pt x="3568387" y="6069146"/>
                </a:cubicBezTo>
                <a:lnTo>
                  <a:pt x="3503818" y="6089506"/>
                </a:lnTo>
                <a:cubicBezTo>
                  <a:pt x="3510915" y="6100196"/>
                  <a:pt x="3472416" y="6088681"/>
                  <a:pt x="3466246" y="6098777"/>
                </a:cubicBezTo>
                <a:cubicBezTo>
                  <a:pt x="3462890" y="6107015"/>
                  <a:pt x="3450430" y="6105442"/>
                  <a:pt x="3440422" y="6107901"/>
                </a:cubicBezTo>
                <a:cubicBezTo>
                  <a:pt x="3432391" y="6116010"/>
                  <a:pt x="3383132" y="6120663"/>
                  <a:pt x="3366542" y="6118330"/>
                </a:cubicBezTo>
                <a:cubicBezTo>
                  <a:pt x="3311828" y="6124732"/>
                  <a:pt x="3277604" y="6138667"/>
                  <a:pt x="3240669" y="6130264"/>
                </a:cubicBezTo>
                <a:cubicBezTo>
                  <a:pt x="3230661" y="6130422"/>
                  <a:pt x="3222184" y="6131822"/>
                  <a:pt x="3214708" y="6133988"/>
                </a:cubicBezTo>
                <a:lnTo>
                  <a:pt x="3194214" y="6147821"/>
                </a:lnTo>
                <a:lnTo>
                  <a:pt x="3180468" y="6150623"/>
                </a:lnTo>
                <a:lnTo>
                  <a:pt x="3177508" y="6152351"/>
                </a:lnTo>
                <a:cubicBezTo>
                  <a:pt x="3171873" y="6155673"/>
                  <a:pt x="3166158" y="6158806"/>
                  <a:pt x="3159834" y="6161276"/>
                </a:cubicBezTo>
                <a:cubicBezTo>
                  <a:pt x="3135185" y="6159416"/>
                  <a:pt x="3121213" y="6160394"/>
                  <a:pt x="3104835" y="6155927"/>
                </a:cubicBezTo>
                <a:cubicBezTo>
                  <a:pt x="3067805" y="6165414"/>
                  <a:pt x="3078432" y="6141523"/>
                  <a:pt x="3051373" y="6169421"/>
                </a:cubicBezTo>
                <a:cubicBezTo>
                  <a:pt x="2978033" y="6169169"/>
                  <a:pt x="2947947" y="6220998"/>
                  <a:pt x="2877306" y="6208324"/>
                </a:cubicBezTo>
                <a:cubicBezTo>
                  <a:pt x="2821913" y="6217975"/>
                  <a:pt x="2762952" y="6223226"/>
                  <a:pt x="2719018" y="6227333"/>
                </a:cubicBezTo>
                <a:cubicBezTo>
                  <a:pt x="2639811" y="6232636"/>
                  <a:pt x="2504877" y="6234795"/>
                  <a:pt x="2454061" y="6236538"/>
                </a:cubicBezTo>
                <a:cubicBezTo>
                  <a:pt x="2403245" y="6238280"/>
                  <a:pt x="2420126" y="6239079"/>
                  <a:pt x="2414120" y="6237789"/>
                </a:cubicBezTo>
                <a:lnTo>
                  <a:pt x="2384765" y="6235638"/>
                </a:lnTo>
                <a:lnTo>
                  <a:pt x="2365600" y="6233135"/>
                </a:lnTo>
                <a:cubicBezTo>
                  <a:pt x="2356752" y="6235910"/>
                  <a:pt x="2350716" y="6235915"/>
                  <a:pt x="2345941" y="6234695"/>
                </a:cubicBezTo>
                <a:lnTo>
                  <a:pt x="2340941" y="6232305"/>
                </a:lnTo>
                <a:lnTo>
                  <a:pt x="2327235" y="6232519"/>
                </a:lnTo>
                <a:lnTo>
                  <a:pt x="2299646" y="6230633"/>
                </a:lnTo>
                <a:lnTo>
                  <a:pt x="2295035" y="6232443"/>
                </a:lnTo>
                <a:lnTo>
                  <a:pt x="2268728" y="6240177"/>
                </a:lnTo>
                <a:cubicBezTo>
                  <a:pt x="2268628" y="6240521"/>
                  <a:pt x="2254084" y="6233657"/>
                  <a:pt x="2253984" y="6234001"/>
                </a:cubicBezTo>
                <a:cubicBezTo>
                  <a:pt x="2239122" y="6237048"/>
                  <a:pt x="2209108" y="6234931"/>
                  <a:pt x="2191113" y="6240434"/>
                </a:cubicBezTo>
                <a:lnTo>
                  <a:pt x="2146012" y="6259810"/>
                </a:lnTo>
                <a:cubicBezTo>
                  <a:pt x="2145973" y="6259892"/>
                  <a:pt x="2128598" y="6274390"/>
                  <a:pt x="2128560" y="6274472"/>
                </a:cubicBezTo>
                <a:cubicBezTo>
                  <a:pt x="2126838" y="6275117"/>
                  <a:pt x="2124109" y="6275530"/>
                  <a:pt x="2119778" y="6275665"/>
                </a:cubicBezTo>
                <a:lnTo>
                  <a:pt x="2110434" y="6282700"/>
                </a:lnTo>
                <a:lnTo>
                  <a:pt x="2081418" y="6289059"/>
                </a:lnTo>
                <a:lnTo>
                  <a:pt x="2088526" y="6281659"/>
                </a:lnTo>
                <a:cubicBezTo>
                  <a:pt x="2076371" y="6277676"/>
                  <a:pt x="2071903" y="6270803"/>
                  <a:pt x="2059717" y="6292002"/>
                </a:cubicBezTo>
                <a:cubicBezTo>
                  <a:pt x="2032291" y="6286224"/>
                  <a:pt x="2028634" y="6298813"/>
                  <a:pt x="1993045" y="6306390"/>
                </a:cubicBezTo>
                <a:cubicBezTo>
                  <a:pt x="1976971" y="6300063"/>
                  <a:pt x="1965178" y="6303922"/>
                  <a:pt x="1954075" y="6311066"/>
                </a:cubicBezTo>
                <a:cubicBezTo>
                  <a:pt x="1918456" y="6310689"/>
                  <a:pt x="1887456" y="6322102"/>
                  <a:pt x="1848190" y="6327771"/>
                </a:cubicBezTo>
                <a:lnTo>
                  <a:pt x="1737951" y="6344513"/>
                </a:lnTo>
                <a:lnTo>
                  <a:pt x="1696709" y="6346605"/>
                </a:lnTo>
                <a:cubicBezTo>
                  <a:pt x="1692504" y="6346100"/>
                  <a:pt x="1663837" y="6347211"/>
                  <a:pt x="1661872" y="6347587"/>
                </a:cubicBezTo>
                <a:lnTo>
                  <a:pt x="1655864" y="6347808"/>
                </a:lnTo>
                <a:lnTo>
                  <a:pt x="1633028" y="6358060"/>
                </a:lnTo>
                <a:cubicBezTo>
                  <a:pt x="1618899" y="6356602"/>
                  <a:pt x="1619623" y="6369112"/>
                  <a:pt x="1606576" y="6366899"/>
                </a:cubicBezTo>
                <a:lnTo>
                  <a:pt x="1461291" y="6379054"/>
                </a:lnTo>
                <a:lnTo>
                  <a:pt x="1428798" y="6379606"/>
                </a:lnTo>
                <a:cubicBezTo>
                  <a:pt x="1424834" y="6377722"/>
                  <a:pt x="1419064" y="6376842"/>
                  <a:pt x="1409244" y="6378241"/>
                </a:cubicBezTo>
                <a:lnTo>
                  <a:pt x="1406951" y="6379043"/>
                </a:lnTo>
                <a:lnTo>
                  <a:pt x="1391002" y="6374347"/>
                </a:lnTo>
                <a:cubicBezTo>
                  <a:pt x="1385899" y="6372215"/>
                  <a:pt x="1381417" y="6369535"/>
                  <a:pt x="1377852" y="6366097"/>
                </a:cubicBezTo>
                <a:cubicBezTo>
                  <a:pt x="1352108" y="6365458"/>
                  <a:pt x="1267249" y="6359383"/>
                  <a:pt x="1239424" y="6359700"/>
                </a:cubicBezTo>
                <a:cubicBezTo>
                  <a:pt x="1211599" y="6360016"/>
                  <a:pt x="1221978" y="6361392"/>
                  <a:pt x="1208014" y="6357188"/>
                </a:cubicBezTo>
                <a:lnTo>
                  <a:pt x="1152751" y="6345283"/>
                </a:lnTo>
                <a:lnTo>
                  <a:pt x="949771" y="6335308"/>
                </a:lnTo>
                <a:cubicBezTo>
                  <a:pt x="888502" y="6312655"/>
                  <a:pt x="822682" y="6331858"/>
                  <a:pt x="752723" y="6320875"/>
                </a:cubicBezTo>
                <a:cubicBezTo>
                  <a:pt x="697396" y="6317271"/>
                  <a:pt x="686655" y="6275609"/>
                  <a:pt x="665167" y="6275293"/>
                </a:cubicBezTo>
                <a:cubicBezTo>
                  <a:pt x="657908" y="6276764"/>
                  <a:pt x="625159" y="6270979"/>
                  <a:pt x="618141" y="6273378"/>
                </a:cubicBezTo>
                <a:cubicBezTo>
                  <a:pt x="606112" y="6250236"/>
                  <a:pt x="628751" y="6263137"/>
                  <a:pt x="596498" y="6261621"/>
                </a:cubicBezTo>
                <a:cubicBezTo>
                  <a:pt x="598654" y="6267969"/>
                  <a:pt x="583476" y="6241875"/>
                  <a:pt x="568296" y="6259035"/>
                </a:cubicBezTo>
                <a:lnTo>
                  <a:pt x="550874" y="6247808"/>
                </a:lnTo>
                <a:lnTo>
                  <a:pt x="521056" y="6251759"/>
                </a:lnTo>
                <a:cubicBezTo>
                  <a:pt x="512844" y="6252767"/>
                  <a:pt x="496898" y="6238469"/>
                  <a:pt x="487255" y="6237156"/>
                </a:cubicBezTo>
                <a:cubicBezTo>
                  <a:pt x="449168" y="6235869"/>
                  <a:pt x="452372" y="6218847"/>
                  <a:pt x="431825" y="6228675"/>
                </a:cubicBezTo>
                <a:cubicBezTo>
                  <a:pt x="409674" y="6239271"/>
                  <a:pt x="353899" y="6202116"/>
                  <a:pt x="346639" y="6209624"/>
                </a:cubicBezTo>
                <a:cubicBezTo>
                  <a:pt x="335776" y="6218525"/>
                  <a:pt x="269484" y="6176632"/>
                  <a:pt x="271007" y="6188053"/>
                </a:cubicBezTo>
                <a:cubicBezTo>
                  <a:pt x="223668" y="6157668"/>
                  <a:pt x="207158" y="6173403"/>
                  <a:pt x="189996" y="6162482"/>
                </a:cubicBezTo>
                <a:cubicBezTo>
                  <a:pt x="167941" y="6147838"/>
                  <a:pt x="134526" y="6155297"/>
                  <a:pt x="121342" y="6139836"/>
                </a:cubicBezTo>
                <a:cubicBezTo>
                  <a:pt x="108158" y="6124375"/>
                  <a:pt x="113782" y="6146084"/>
                  <a:pt x="90669" y="6116573"/>
                </a:cubicBezTo>
                <a:cubicBezTo>
                  <a:pt x="76705" y="6097951"/>
                  <a:pt x="64226" y="6077165"/>
                  <a:pt x="49115" y="6053333"/>
                </a:cubicBezTo>
                <a:cubicBezTo>
                  <a:pt x="34004" y="6029501"/>
                  <a:pt x="12038" y="6070748"/>
                  <a:pt x="0" y="6024041"/>
                </a:cubicBezTo>
                <a:close/>
              </a:path>
            </a:pathLst>
          </a:custGeom>
        </p:spPr>
      </p:pic>
      <p:sp>
        <p:nvSpPr>
          <p:cNvPr id="9" name="TextBox 8">
            <a:extLst>
              <a:ext uri="{FF2B5EF4-FFF2-40B4-BE49-F238E27FC236}">
                <a16:creationId xmlns:a16="http://schemas.microsoft.com/office/drawing/2014/main" id="{44CE90C8-8517-8746-AF02-EE16CB7B4FAC}"/>
              </a:ext>
            </a:extLst>
          </p:cNvPr>
          <p:cNvSpPr txBox="1"/>
          <p:nvPr/>
        </p:nvSpPr>
        <p:spPr>
          <a:xfrm>
            <a:off x="2453337" y="1843950"/>
            <a:ext cx="6786562" cy="2554545"/>
          </a:xfrm>
          <a:prstGeom prst="rect">
            <a:avLst/>
          </a:prstGeom>
          <a:noFill/>
        </p:spPr>
        <p:txBody>
          <a:bodyPr wrap="square" rtlCol="0">
            <a:spAutoFit/>
          </a:bodyPr>
          <a:lstStyle/>
          <a:p>
            <a:pPr algn="ctr"/>
            <a:r>
              <a:rPr lang="en-US" sz="4000" dirty="0"/>
              <a:t>Formal reasoning gives strong assurance through proofs of correctness but requires expertise that is not common</a:t>
            </a:r>
          </a:p>
        </p:txBody>
      </p:sp>
    </p:spTree>
    <p:extLst>
      <p:ext uri="{BB962C8B-B14F-4D97-AF65-F5344CB8AC3E}">
        <p14:creationId xmlns:p14="http://schemas.microsoft.com/office/powerpoint/2010/main" val="3227850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a:extLst>
              <a:ext uri="{FF2B5EF4-FFF2-40B4-BE49-F238E27FC236}">
                <a16:creationId xmlns:a16="http://schemas.microsoft.com/office/drawing/2014/main" id="{9C945668-FFF7-1D42-8F48-852D57102C9D}"/>
              </a:ext>
            </a:extLst>
          </p:cNvPr>
          <p:cNvSpPr/>
          <p:nvPr/>
        </p:nvSpPr>
        <p:spPr>
          <a:xfrm>
            <a:off x="2583242" y="1690689"/>
            <a:ext cx="6847925" cy="2571474"/>
          </a:xfrm>
          <a:prstGeom prst="round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sz="2400" dirty="0"/>
              <a:t>High Assurance Method</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2" name="Title 1">
            <a:extLst>
              <a:ext uri="{FF2B5EF4-FFF2-40B4-BE49-F238E27FC236}">
                <a16:creationId xmlns:a16="http://schemas.microsoft.com/office/drawing/2014/main" id="{AC1CDB8C-099E-274E-B423-B90DF56C1578}"/>
              </a:ext>
            </a:extLst>
          </p:cNvPr>
          <p:cNvSpPr>
            <a:spLocks noGrp="1"/>
          </p:cNvSpPr>
          <p:nvPr>
            <p:ph type="title"/>
          </p:nvPr>
        </p:nvSpPr>
        <p:spPr/>
        <p:txBody>
          <a:bodyPr/>
          <a:lstStyle/>
          <a:p>
            <a:r>
              <a:rPr lang="en-US" dirty="0"/>
              <a:t>Formal reasoning in </a:t>
            </a:r>
            <a:r>
              <a:rPr lang="en-US" dirty="0" err="1"/>
              <a:t>Dafny</a:t>
            </a:r>
            <a:endParaRPr lang="en-US" dirty="0"/>
          </a:p>
        </p:txBody>
      </p:sp>
      <p:sp>
        <p:nvSpPr>
          <p:cNvPr id="3" name="Rounded Rectangle 2">
            <a:extLst>
              <a:ext uri="{FF2B5EF4-FFF2-40B4-BE49-F238E27FC236}">
                <a16:creationId xmlns:a16="http://schemas.microsoft.com/office/drawing/2014/main" id="{9C8F01FD-C0AE-1745-A417-E7BCCBEA1DAC}"/>
              </a:ext>
            </a:extLst>
          </p:cNvPr>
          <p:cNvSpPr/>
          <p:nvPr/>
        </p:nvSpPr>
        <p:spPr>
          <a:xfrm>
            <a:off x="2804913" y="2573167"/>
            <a:ext cx="1585715" cy="8388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Requires</a:t>
            </a:r>
          </a:p>
        </p:txBody>
      </p:sp>
      <p:sp>
        <p:nvSpPr>
          <p:cNvPr id="4" name="Rounded Rectangle 3">
            <a:extLst>
              <a:ext uri="{FF2B5EF4-FFF2-40B4-BE49-F238E27FC236}">
                <a16:creationId xmlns:a16="http://schemas.microsoft.com/office/drawing/2014/main" id="{2238AABF-4F1F-1F4D-AEDE-BA6F1F5A5271}"/>
              </a:ext>
            </a:extLst>
          </p:cNvPr>
          <p:cNvSpPr/>
          <p:nvPr/>
        </p:nvSpPr>
        <p:spPr>
          <a:xfrm>
            <a:off x="7680458" y="2573167"/>
            <a:ext cx="1585715" cy="8388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Ensures</a:t>
            </a:r>
          </a:p>
        </p:txBody>
      </p:sp>
      <p:sp>
        <p:nvSpPr>
          <p:cNvPr id="5" name="Right Arrow 4">
            <a:extLst>
              <a:ext uri="{FF2B5EF4-FFF2-40B4-BE49-F238E27FC236}">
                <a16:creationId xmlns:a16="http://schemas.microsoft.com/office/drawing/2014/main" id="{9B2335E2-800A-F343-990B-72419C7C4C3B}"/>
              </a:ext>
            </a:extLst>
          </p:cNvPr>
          <p:cNvSpPr/>
          <p:nvPr/>
        </p:nvSpPr>
        <p:spPr>
          <a:xfrm>
            <a:off x="891727" y="2546718"/>
            <a:ext cx="1638616" cy="83883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t>Inputs</a:t>
            </a:r>
          </a:p>
        </p:txBody>
      </p:sp>
      <p:sp>
        <p:nvSpPr>
          <p:cNvPr id="6" name="Right Arrow 5">
            <a:extLst>
              <a:ext uri="{FF2B5EF4-FFF2-40B4-BE49-F238E27FC236}">
                <a16:creationId xmlns:a16="http://schemas.microsoft.com/office/drawing/2014/main" id="{093F9683-E86E-5640-9759-7DF8673D52F9}"/>
              </a:ext>
            </a:extLst>
          </p:cNvPr>
          <p:cNvSpPr/>
          <p:nvPr/>
        </p:nvSpPr>
        <p:spPr>
          <a:xfrm>
            <a:off x="9492879" y="2565610"/>
            <a:ext cx="1638616" cy="838830"/>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t>Outputs</a:t>
            </a:r>
          </a:p>
        </p:txBody>
      </p:sp>
      <p:sp>
        <p:nvSpPr>
          <p:cNvPr id="8" name="Rounded Rectangle 7">
            <a:extLst>
              <a:ext uri="{FF2B5EF4-FFF2-40B4-BE49-F238E27FC236}">
                <a16:creationId xmlns:a16="http://schemas.microsoft.com/office/drawing/2014/main" id="{B42415C5-632E-714E-9E7B-2C0359D83FA2}"/>
              </a:ext>
            </a:extLst>
          </p:cNvPr>
          <p:cNvSpPr/>
          <p:nvPr/>
        </p:nvSpPr>
        <p:spPr>
          <a:xfrm>
            <a:off x="4738252" y="2573167"/>
            <a:ext cx="2592060" cy="838830"/>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400" dirty="0"/>
              <a:t>Implementation</a:t>
            </a:r>
          </a:p>
          <a:p>
            <a:pPr algn="ctr"/>
            <a:r>
              <a:rPr lang="en-US" sz="2400" dirty="0"/>
              <a:t>S</a:t>
            </a:r>
            <a:r>
              <a:rPr lang="en-US" sz="2400" baseline="-25000" dirty="0"/>
              <a:t>0</a:t>
            </a:r>
            <a:r>
              <a:rPr lang="en-US" sz="2400" dirty="0"/>
              <a:t>, S</a:t>
            </a:r>
            <a:r>
              <a:rPr lang="en-US" sz="2400" baseline="-25000" dirty="0"/>
              <a:t>1</a:t>
            </a:r>
            <a:r>
              <a:rPr lang="en-US" sz="2400" dirty="0"/>
              <a:t>, …</a:t>
            </a:r>
          </a:p>
        </p:txBody>
      </p:sp>
      <p:sp>
        <p:nvSpPr>
          <p:cNvPr id="10" name="Right Bracket 9">
            <a:extLst>
              <a:ext uri="{FF2B5EF4-FFF2-40B4-BE49-F238E27FC236}">
                <a16:creationId xmlns:a16="http://schemas.microsoft.com/office/drawing/2014/main" id="{84EB4DC0-90A2-5140-B189-E5A0ACE2C396}"/>
              </a:ext>
            </a:extLst>
          </p:cNvPr>
          <p:cNvSpPr/>
          <p:nvPr/>
        </p:nvSpPr>
        <p:spPr>
          <a:xfrm rot="5400000">
            <a:off x="5985478" y="331561"/>
            <a:ext cx="100130" cy="6461262"/>
          </a:xfrm>
          <a:prstGeom prst="rightBracket">
            <a:avLst/>
          </a:prstGeom>
          <a:ln>
            <a:solidFill>
              <a:schemeClr val="tx2"/>
            </a:solidFill>
          </a:ln>
        </p:spPr>
        <p:style>
          <a:lnRef idx="3">
            <a:schemeClr val="accent6"/>
          </a:lnRef>
          <a:fillRef idx="0">
            <a:schemeClr val="accent6"/>
          </a:fillRef>
          <a:effectRef idx="2">
            <a:schemeClr val="accent6"/>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5A393138-1A9C-534D-8252-6798C375CFF5}"/>
              </a:ext>
            </a:extLst>
          </p:cNvPr>
          <p:cNvSpPr txBox="1"/>
          <p:nvPr/>
        </p:nvSpPr>
        <p:spPr>
          <a:xfrm>
            <a:off x="4724400" y="3647459"/>
            <a:ext cx="2743200" cy="523220"/>
          </a:xfrm>
          <a:prstGeom prst="rect">
            <a:avLst/>
          </a:prstGeom>
          <a:noFill/>
        </p:spPr>
        <p:txBody>
          <a:bodyPr wrap="square" rtlCol="0">
            <a:spAutoFit/>
          </a:bodyPr>
          <a:lstStyle/>
          <a:p>
            <a:pPr algn="ctr"/>
            <a:r>
              <a:rPr lang="en-US" sz="2800" dirty="0">
                <a:solidFill>
                  <a:schemeClr val="tx2"/>
                </a:solidFill>
              </a:rPr>
              <a:t>Hoare Triple</a:t>
            </a:r>
          </a:p>
        </p:txBody>
      </p:sp>
      <p:sp>
        <p:nvSpPr>
          <p:cNvPr id="14" name="TextBox 13">
            <a:extLst>
              <a:ext uri="{FF2B5EF4-FFF2-40B4-BE49-F238E27FC236}">
                <a16:creationId xmlns:a16="http://schemas.microsoft.com/office/drawing/2014/main" id="{7DD605F4-5A5F-7E45-89DC-1CB676CDBEC9}"/>
              </a:ext>
            </a:extLst>
          </p:cNvPr>
          <p:cNvSpPr txBox="1"/>
          <p:nvPr/>
        </p:nvSpPr>
        <p:spPr>
          <a:xfrm>
            <a:off x="528992" y="4710215"/>
            <a:ext cx="10883375" cy="523220"/>
          </a:xfrm>
          <a:prstGeom prst="rect">
            <a:avLst/>
          </a:prstGeom>
          <a:noFill/>
        </p:spPr>
        <p:txBody>
          <a:bodyPr wrap="square" rtlCol="0">
            <a:spAutoFit/>
          </a:bodyPr>
          <a:lstStyle/>
          <a:p>
            <a:pPr algn="ctr"/>
            <a:r>
              <a:rPr lang="en-US" sz="2800" dirty="0"/>
              <a:t>When </a:t>
            </a:r>
            <a:r>
              <a:rPr lang="en-US" sz="2800" b="1" dirty="0">
                <a:solidFill>
                  <a:schemeClr val="accent1"/>
                </a:solidFill>
              </a:rPr>
              <a:t>requires</a:t>
            </a:r>
            <a:r>
              <a:rPr lang="en-US" sz="2800" dirty="0"/>
              <a:t> are met, </a:t>
            </a:r>
            <a:r>
              <a:rPr lang="en-US" sz="2800" b="1" dirty="0">
                <a:solidFill>
                  <a:schemeClr val="accent5"/>
                </a:solidFill>
              </a:rPr>
              <a:t>implementation</a:t>
            </a:r>
            <a:r>
              <a:rPr lang="en-US" sz="2800" dirty="0"/>
              <a:t> establishes </a:t>
            </a:r>
            <a:r>
              <a:rPr lang="en-US" sz="2800" b="1" dirty="0">
                <a:solidFill>
                  <a:schemeClr val="accent1"/>
                </a:solidFill>
              </a:rPr>
              <a:t>ensures</a:t>
            </a:r>
          </a:p>
        </p:txBody>
      </p:sp>
      <p:sp>
        <p:nvSpPr>
          <p:cNvPr id="15" name="TextBox 14">
            <a:extLst>
              <a:ext uri="{FF2B5EF4-FFF2-40B4-BE49-F238E27FC236}">
                <a16:creationId xmlns:a16="http://schemas.microsoft.com/office/drawing/2014/main" id="{112AE2A6-6777-AE49-90C0-CB791C320C79}"/>
              </a:ext>
            </a:extLst>
          </p:cNvPr>
          <p:cNvSpPr txBox="1"/>
          <p:nvPr/>
        </p:nvSpPr>
        <p:spPr>
          <a:xfrm>
            <a:off x="779633" y="5325220"/>
            <a:ext cx="10632734" cy="523220"/>
          </a:xfrm>
          <a:prstGeom prst="rect">
            <a:avLst/>
          </a:prstGeom>
          <a:noFill/>
        </p:spPr>
        <p:txBody>
          <a:bodyPr wrap="square" rtlCol="0">
            <a:spAutoFit/>
          </a:bodyPr>
          <a:lstStyle/>
          <a:p>
            <a:pPr algn="ctr"/>
            <a:r>
              <a:rPr lang="en-US" sz="2800" dirty="0"/>
              <a:t>All loops in </a:t>
            </a:r>
            <a:r>
              <a:rPr lang="en-US" sz="2800" b="1" dirty="0">
                <a:solidFill>
                  <a:schemeClr val="accent5"/>
                </a:solidFill>
              </a:rPr>
              <a:t>implementation</a:t>
            </a:r>
            <a:r>
              <a:rPr lang="en-US" sz="2800" dirty="0"/>
              <a:t> terminate</a:t>
            </a:r>
          </a:p>
        </p:txBody>
      </p:sp>
      <p:sp>
        <p:nvSpPr>
          <p:cNvPr id="16" name="TextBox 15">
            <a:extLst>
              <a:ext uri="{FF2B5EF4-FFF2-40B4-BE49-F238E27FC236}">
                <a16:creationId xmlns:a16="http://schemas.microsoft.com/office/drawing/2014/main" id="{8CFB63BB-120E-FE42-B61D-1E31B983EABA}"/>
              </a:ext>
            </a:extLst>
          </p:cNvPr>
          <p:cNvSpPr txBox="1"/>
          <p:nvPr/>
        </p:nvSpPr>
        <p:spPr>
          <a:xfrm>
            <a:off x="120071" y="5908304"/>
            <a:ext cx="11822546" cy="523220"/>
          </a:xfrm>
          <a:prstGeom prst="rect">
            <a:avLst/>
          </a:prstGeom>
          <a:noFill/>
        </p:spPr>
        <p:txBody>
          <a:bodyPr wrap="square" rtlCol="0">
            <a:spAutoFit/>
          </a:bodyPr>
          <a:lstStyle/>
          <a:p>
            <a:pPr algn="ctr"/>
            <a:r>
              <a:rPr lang="en-US" sz="2800" dirty="0"/>
              <a:t>The</a:t>
            </a:r>
            <a:r>
              <a:rPr lang="en-US" sz="2800" b="1" dirty="0">
                <a:solidFill>
                  <a:schemeClr val="accent1"/>
                </a:solidFill>
              </a:rPr>
              <a:t> contract </a:t>
            </a:r>
            <a:r>
              <a:rPr lang="en-US" sz="2800" dirty="0"/>
              <a:t>(</a:t>
            </a:r>
            <a:r>
              <a:rPr lang="en-US" sz="2800" b="1" dirty="0">
                <a:solidFill>
                  <a:schemeClr val="accent1"/>
                </a:solidFill>
              </a:rPr>
              <a:t>requires</a:t>
            </a:r>
            <a:r>
              <a:rPr lang="en-US" sz="2800" dirty="0"/>
              <a:t> and </a:t>
            </a:r>
            <a:r>
              <a:rPr lang="en-US" sz="2800" b="1" dirty="0">
                <a:solidFill>
                  <a:schemeClr val="accent1"/>
                </a:solidFill>
              </a:rPr>
              <a:t>ensures</a:t>
            </a:r>
            <a:r>
              <a:rPr lang="en-US" sz="2800" dirty="0"/>
              <a:t>)</a:t>
            </a:r>
            <a:r>
              <a:rPr lang="en-US" sz="2800" b="1" dirty="0">
                <a:solidFill>
                  <a:schemeClr val="accent1"/>
                </a:solidFill>
              </a:rPr>
              <a:t> </a:t>
            </a:r>
            <a:r>
              <a:rPr lang="en-US" sz="2800" dirty="0"/>
              <a:t>are a sound abstraction of </a:t>
            </a:r>
            <a:r>
              <a:rPr lang="en-US" sz="2800" b="1" dirty="0">
                <a:solidFill>
                  <a:schemeClr val="accent5"/>
                </a:solidFill>
              </a:rPr>
              <a:t>implementation</a:t>
            </a:r>
          </a:p>
        </p:txBody>
      </p:sp>
    </p:spTree>
    <p:extLst>
      <p:ext uri="{BB962C8B-B14F-4D97-AF65-F5344CB8AC3E}">
        <p14:creationId xmlns:p14="http://schemas.microsoft.com/office/powerpoint/2010/main" val="3184979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p:bldP spid="14" grpId="0"/>
      <p:bldP spid="15" grpId="0"/>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804760D6-B420-0B41-9E63-18F7E8D1E9E2}"/>
              </a:ext>
            </a:extLst>
          </p:cNvPr>
          <p:cNvSpPr/>
          <p:nvPr/>
        </p:nvSpPr>
        <p:spPr>
          <a:xfrm>
            <a:off x="1237660" y="803564"/>
            <a:ext cx="3572879" cy="5209309"/>
          </a:xfrm>
          <a:prstGeom prst="roundRect">
            <a:avLst/>
          </a:prstGeom>
          <a:noFill/>
          <a:ln w="38100"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r>
              <a:rPr lang="en-US" sz="2800" dirty="0"/>
              <a:t>Implementation</a:t>
            </a:r>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endParaRPr lang="en-US" sz="2800" dirty="0"/>
          </a:p>
          <a:p>
            <a:pPr algn="ctr"/>
            <a:r>
              <a:rPr lang="en-US" sz="2800" dirty="0"/>
              <a:t> </a:t>
            </a:r>
          </a:p>
          <a:p>
            <a:pPr algn="ctr"/>
            <a:endParaRPr lang="en-US" sz="2800" dirty="0"/>
          </a:p>
        </p:txBody>
      </p:sp>
      <p:grpSp>
        <p:nvGrpSpPr>
          <p:cNvPr id="4" name="Group 3">
            <a:extLst>
              <a:ext uri="{FF2B5EF4-FFF2-40B4-BE49-F238E27FC236}">
                <a16:creationId xmlns:a16="http://schemas.microsoft.com/office/drawing/2014/main" id="{CF3C2FCB-D9CF-C645-8DAB-435A14427EDA}"/>
              </a:ext>
            </a:extLst>
          </p:cNvPr>
          <p:cNvGrpSpPr/>
          <p:nvPr/>
        </p:nvGrpSpPr>
        <p:grpSpPr>
          <a:xfrm>
            <a:off x="2440374" y="2755375"/>
            <a:ext cx="1323243" cy="596165"/>
            <a:chOff x="2440374" y="2755375"/>
            <a:chExt cx="1323243" cy="596165"/>
          </a:xfrm>
        </p:grpSpPr>
        <p:sp>
          <p:nvSpPr>
            <p:cNvPr id="12" name="Rounded Rectangle 11">
              <a:extLst>
                <a:ext uri="{FF2B5EF4-FFF2-40B4-BE49-F238E27FC236}">
                  <a16:creationId xmlns:a16="http://schemas.microsoft.com/office/drawing/2014/main" id="{999365E0-B2D2-9341-B5A5-3DAABDD0E7DA}"/>
                </a:ext>
              </a:extLst>
            </p:cNvPr>
            <p:cNvSpPr/>
            <p:nvPr/>
          </p:nvSpPr>
          <p:spPr>
            <a:xfrm>
              <a:off x="2440374" y="2755375"/>
              <a:ext cx="1323243" cy="596165"/>
            </a:xfrm>
            <a:prstGeom prst="round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2000" dirty="0"/>
            </a:p>
          </p:txBody>
        </p:sp>
        <p:sp>
          <p:nvSpPr>
            <p:cNvPr id="13" name="Rounded Rectangle 12">
              <a:extLst>
                <a:ext uri="{FF2B5EF4-FFF2-40B4-BE49-F238E27FC236}">
                  <a16:creationId xmlns:a16="http://schemas.microsoft.com/office/drawing/2014/main" id="{E7CB4F5C-D87A-F54A-8A12-A20F009B5366}"/>
                </a:ext>
              </a:extLst>
            </p:cNvPr>
            <p:cNvSpPr/>
            <p:nvPr/>
          </p:nvSpPr>
          <p:spPr>
            <a:xfrm>
              <a:off x="2517332" y="2888808"/>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R</a:t>
              </a:r>
              <a:r>
                <a:rPr lang="en-US" sz="2000" baseline="-25000" dirty="0"/>
                <a:t>i</a:t>
              </a:r>
            </a:p>
          </p:txBody>
        </p:sp>
        <p:sp>
          <p:nvSpPr>
            <p:cNvPr id="14" name="Rounded Rectangle 13">
              <a:extLst>
                <a:ext uri="{FF2B5EF4-FFF2-40B4-BE49-F238E27FC236}">
                  <a16:creationId xmlns:a16="http://schemas.microsoft.com/office/drawing/2014/main" id="{59B53A54-F80A-9E4C-8628-617AE8D8029D}"/>
                </a:ext>
              </a:extLst>
            </p:cNvPr>
            <p:cNvSpPr/>
            <p:nvPr/>
          </p:nvSpPr>
          <p:spPr>
            <a:xfrm>
              <a:off x="3162815" y="2888808"/>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E</a:t>
              </a:r>
              <a:r>
                <a:rPr lang="en-US" sz="2000" baseline="-25000" dirty="0" err="1"/>
                <a:t>i</a:t>
              </a:r>
              <a:endParaRPr lang="en-US" sz="2000" baseline="-25000" dirty="0"/>
            </a:p>
          </p:txBody>
        </p:sp>
      </p:grpSp>
      <p:grpSp>
        <p:nvGrpSpPr>
          <p:cNvPr id="5" name="Group 4">
            <a:extLst>
              <a:ext uri="{FF2B5EF4-FFF2-40B4-BE49-F238E27FC236}">
                <a16:creationId xmlns:a16="http://schemas.microsoft.com/office/drawing/2014/main" id="{028A9868-C3CB-E04F-BCF9-6D713D527A03}"/>
              </a:ext>
            </a:extLst>
          </p:cNvPr>
          <p:cNvGrpSpPr/>
          <p:nvPr/>
        </p:nvGrpSpPr>
        <p:grpSpPr>
          <a:xfrm>
            <a:off x="2440374" y="4256701"/>
            <a:ext cx="1323243" cy="596165"/>
            <a:chOff x="2440374" y="4256701"/>
            <a:chExt cx="1323243" cy="596165"/>
          </a:xfrm>
        </p:grpSpPr>
        <p:sp>
          <p:nvSpPr>
            <p:cNvPr id="20" name="Rounded Rectangle 19">
              <a:extLst>
                <a:ext uri="{FF2B5EF4-FFF2-40B4-BE49-F238E27FC236}">
                  <a16:creationId xmlns:a16="http://schemas.microsoft.com/office/drawing/2014/main" id="{890E9AB5-73C0-D643-8DC1-B1E7C427C549}"/>
                </a:ext>
              </a:extLst>
            </p:cNvPr>
            <p:cNvSpPr/>
            <p:nvPr/>
          </p:nvSpPr>
          <p:spPr>
            <a:xfrm>
              <a:off x="2440374" y="4256701"/>
              <a:ext cx="1323243" cy="596165"/>
            </a:xfrm>
            <a:prstGeom prst="roundRect">
              <a:avLst/>
            </a:prstGeom>
            <a:noFill/>
            <a:ln w="3810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sz="2000" dirty="0"/>
            </a:p>
          </p:txBody>
        </p:sp>
        <p:sp>
          <p:nvSpPr>
            <p:cNvPr id="21" name="Rounded Rectangle 20">
              <a:extLst>
                <a:ext uri="{FF2B5EF4-FFF2-40B4-BE49-F238E27FC236}">
                  <a16:creationId xmlns:a16="http://schemas.microsoft.com/office/drawing/2014/main" id="{5203C756-3095-B74D-9575-40F90182F631}"/>
                </a:ext>
              </a:extLst>
            </p:cNvPr>
            <p:cNvSpPr/>
            <p:nvPr/>
          </p:nvSpPr>
          <p:spPr>
            <a:xfrm>
              <a:off x="2517332" y="4390134"/>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R</a:t>
              </a:r>
              <a:r>
                <a:rPr lang="en-US" sz="2000" baseline="-25000" dirty="0"/>
                <a:t>x</a:t>
              </a:r>
            </a:p>
          </p:txBody>
        </p:sp>
        <p:sp>
          <p:nvSpPr>
            <p:cNvPr id="22" name="Rounded Rectangle 21">
              <a:extLst>
                <a:ext uri="{FF2B5EF4-FFF2-40B4-BE49-F238E27FC236}">
                  <a16:creationId xmlns:a16="http://schemas.microsoft.com/office/drawing/2014/main" id="{A5DDF5C1-8935-0743-983A-83C61831D494}"/>
                </a:ext>
              </a:extLst>
            </p:cNvPr>
            <p:cNvSpPr/>
            <p:nvPr/>
          </p:nvSpPr>
          <p:spPr>
            <a:xfrm>
              <a:off x="3162815" y="4390134"/>
              <a:ext cx="503857" cy="3293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E</a:t>
              </a:r>
              <a:r>
                <a:rPr lang="en-US" sz="2000" baseline="-25000" dirty="0"/>
                <a:t>x</a:t>
              </a:r>
            </a:p>
          </p:txBody>
        </p:sp>
      </p:grpSp>
      <p:sp>
        <p:nvSpPr>
          <p:cNvPr id="28" name="TextBox 27">
            <a:extLst>
              <a:ext uri="{FF2B5EF4-FFF2-40B4-BE49-F238E27FC236}">
                <a16:creationId xmlns:a16="http://schemas.microsoft.com/office/drawing/2014/main" id="{5A365737-BAD0-7D45-A10F-B4614ECA8A70}"/>
              </a:ext>
            </a:extLst>
          </p:cNvPr>
          <p:cNvSpPr txBox="1"/>
          <p:nvPr/>
        </p:nvSpPr>
        <p:spPr>
          <a:xfrm>
            <a:off x="1563279" y="1357236"/>
            <a:ext cx="576838" cy="4524315"/>
          </a:xfrm>
          <a:prstGeom prst="rect">
            <a:avLst/>
          </a:prstGeom>
          <a:noFill/>
        </p:spPr>
        <p:txBody>
          <a:bodyPr wrap="square" rtlCol="0">
            <a:spAutoFit/>
          </a:bodyPr>
          <a:lstStyle/>
          <a:p>
            <a:r>
              <a:rPr lang="en-US" sz="2400" dirty="0"/>
              <a:t>S</a:t>
            </a:r>
            <a:r>
              <a:rPr lang="en-US" sz="2400" baseline="-25000" dirty="0"/>
              <a:t>0</a:t>
            </a:r>
          </a:p>
          <a:p>
            <a:r>
              <a:rPr lang="en-US" sz="2400" dirty="0"/>
              <a:t>.</a:t>
            </a:r>
          </a:p>
          <a:p>
            <a:r>
              <a:rPr lang="en-US" sz="2400" dirty="0"/>
              <a:t>.</a:t>
            </a:r>
          </a:p>
          <a:p>
            <a:r>
              <a:rPr lang="en-US" sz="2400" dirty="0"/>
              <a:t>.</a:t>
            </a:r>
          </a:p>
          <a:p>
            <a:r>
              <a:rPr lang="en-US" sz="2400" dirty="0"/>
              <a:t>S</a:t>
            </a:r>
            <a:r>
              <a:rPr lang="en-US" sz="2400" baseline="-25000" dirty="0"/>
              <a:t>i</a:t>
            </a:r>
          </a:p>
          <a:p>
            <a:r>
              <a:rPr lang="en-US" sz="2400" dirty="0"/>
              <a:t>.</a:t>
            </a:r>
          </a:p>
          <a:p>
            <a:r>
              <a:rPr lang="en-US" sz="2400" dirty="0"/>
              <a:t>.</a:t>
            </a:r>
          </a:p>
          <a:p>
            <a:r>
              <a:rPr lang="en-US" sz="2400" dirty="0"/>
              <a:t>.</a:t>
            </a:r>
          </a:p>
          <a:p>
            <a:r>
              <a:rPr lang="en-US" sz="2400" dirty="0" err="1"/>
              <a:t>S</a:t>
            </a:r>
            <a:r>
              <a:rPr lang="en-US" sz="2400" baseline="-25000" dirty="0" err="1"/>
              <a:t>x</a:t>
            </a:r>
            <a:endParaRPr lang="en-US" sz="2400" baseline="-25000" dirty="0"/>
          </a:p>
          <a:p>
            <a:r>
              <a:rPr lang="en-US" sz="2400" dirty="0"/>
              <a:t>.</a:t>
            </a:r>
          </a:p>
          <a:p>
            <a:r>
              <a:rPr lang="en-US" sz="2400" dirty="0"/>
              <a:t>.</a:t>
            </a:r>
          </a:p>
          <a:p>
            <a:r>
              <a:rPr lang="en-US" sz="2400" dirty="0"/>
              <a:t>.</a:t>
            </a:r>
          </a:p>
        </p:txBody>
      </p:sp>
      <p:cxnSp>
        <p:nvCxnSpPr>
          <p:cNvPr id="30" name="Straight Arrow Connector 29">
            <a:extLst>
              <a:ext uri="{FF2B5EF4-FFF2-40B4-BE49-F238E27FC236}">
                <a16:creationId xmlns:a16="http://schemas.microsoft.com/office/drawing/2014/main" id="{8B59C8E7-CEFC-AC47-8AF2-8F0FB8AFB58B}"/>
              </a:ext>
            </a:extLst>
          </p:cNvPr>
          <p:cNvCxnSpPr/>
          <p:nvPr/>
        </p:nvCxnSpPr>
        <p:spPr>
          <a:xfrm>
            <a:off x="2004278" y="3053457"/>
            <a:ext cx="295564"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31" name="Straight Arrow Connector 30">
            <a:extLst>
              <a:ext uri="{FF2B5EF4-FFF2-40B4-BE49-F238E27FC236}">
                <a16:creationId xmlns:a16="http://schemas.microsoft.com/office/drawing/2014/main" id="{71A52093-E3BB-3E44-962B-8F5B98A4CE89}"/>
              </a:ext>
            </a:extLst>
          </p:cNvPr>
          <p:cNvCxnSpPr/>
          <p:nvPr/>
        </p:nvCxnSpPr>
        <p:spPr>
          <a:xfrm>
            <a:off x="1990426" y="4545136"/>
            <a:ext cx="295564"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33" name="TextBox 32">
            <a:extLst>
              <a:ext uri="{FF2B5EF4-FFF2-40B4-BE49-F238E27FC236}">
                <a16:creationId xmlns:a16="http://schemas.microsoft.com/office/drawing/2014/main" id="{33745347-DDDD-0149-8286-BED3B12F3D69}"/>
              </a:ext>
            </a:extLst>
          </p:cNvPr>
          <p:cNvSpPr txBox="1"/>
          <p:nvPr/>
        </p:nvSpPr>
        <p:spPr>
          <a:xfrm>
            <a:off x="5844211" y="1005832"/>
            <a:ext cx="6003231" cy="1200329"/>
          </a:xfrm>
          <a:prstGeom prst="rect">
            <a:avLst/>
          </a:prstGeom>
          <a:noFill/>
        </p:spPr>
        <p:txBody>
          <a:bodyPr wrap="square" rtlCol="0">
            <a:spAutoFit/>
          </a:bodyPr>
          <a:lstStyle/>
          <a:p>
            <a:r>
              <a:rPr lang="en-US" sz="3600" dirty="0"/>
              <a:t>Reason hierarchically with the contract abstractions</a:t>
            </a:r>
          </a:p>
        </p:txBody>
      </p:sp>
      <p:sp>
        <p:nvSpPr>
          <p:cNvPr id="34" name="TextBox 33">
            <a:extLst>
              <a:ext uri="{FF2B5EF4-FFF2-40B4-BE49-F238E27FC236}">
                <a16:creationId xmlns:a16="http://schemas.microsoft.com/office/drawing/2014/main" id="{8DA2BC23-F3E8-DE4A-859D-D5E894BE707A}"/>
              </a:ext>
            </a:extLst>
          </p:cNvPr>
          <p:cNvSpPr txBox="1"/>
          <p:nvPr/>
        </p:nvSpPr>
        <p:spPr>
          <a:xfrm>
            <a:off x="5844211" y="4448109"/>
            <a:ext cx="6132533" cy="1200329"/>
          </a:xfrm>
          <a:prstGeom prst="rect">
            <a:avLst/>
          </a:prstGeom>
          <a:noFill/>
        </p:spPr>
        <p:txBody>
          <a:bodyPr wrap="square" rtlCol="0">
            <a:spAutoFit/>
          </a:bodyPr>
          <a:lstStyle/>
          <a:p>
            <a:r>
              <a:rPr lang="en-US" sz="3600" dirty="0"/>
              <a:t>If it is not in the </a:t>
            </a:r>
            <a:r>
              <a:rPr lang="en-US" sz="3600" b="1" dirty="0">
                <a:solidFill>
                  <a:schemeClr val="accent1"/>
                </a:solidFill>
              </a:rPr>
              <a:t>contract</a:t>
            </a:r>
            <a:r>
              <a:rPr lang="en-US" sz="3600" dirty="0"/>
              <a:t> then it is unconstrained in the proof</a:t>
            </a:r>
          </a:p>
        </p:txBody>
      </p:sp>
      <p:sp>
        <p:nvSpPr>
          <p:cNvPr id="2" name="TextBox 1">
            <a:extLst>
              <a:ext uri="{FF2B5EF4-FFF2-40B4-BE49-F238E27FC236}">
                <a16:creationId xmlns:a16="http://schemas.microsoft.com/office/drawing/2014/main" id="{A11E4A09-06C1-5D43-A152-6EB89CA3F5E4}"/>
              </a:ext>
            </a:extLst>
          </p:cNvPr>
          <p:cNvSpPr txBox="1"/>
          <p:nvPr/>
        </p:nvSpPr>
        <p:spPr>
          <a:xfrm>
            <a:off x="2285989" y="2806765"/>
            <a:ext cx="2398643" cy="461665"/>
          </a:xfrm>
          <a:prstGeom prst="rect">
            <a:avLst/>
          </a:prstGeom>
          <a:noFill/>
        </p:spPr>
        <p:txBody>
          <a:bodyPr wrap="square" rtlCol="0">
            <a:spAutoFit/>
          </a:bodyPr>
          <a:lstStyle/>
          <a:p>
            <a:r>
              <a:rPr lang="en-US" sz="2400" dirty="0">
                <a:solidFill>
                  <a:schemeClr val="accent4"/>
                </a:solidFill>
              </a:rPr>
              <a:t>call</a:t>
            </a:r>
            <a:r>
              <a:rPr lang="en-US" sz="2400" dirty="0"/>
              <a:t> </a:t>
            </a:r>
            <a:r>
              <a:rPr lang="en-US" sz="2400" dirty="0" err="1">
                <a:solidFill>
                  <a:schemeClr val="accent5"/>
                </a:solidFill>
              </a:rPr>
              <a:t>method</a:t>
            </a:r>
            <a:r>
              <a:rPr lang="en-US" sz="2400" baseline="-25000" dirty="0" err="1">
                <a:solidFill>
                  <a:schemeClr val="accent5"/>
                </a:solidFill>
              </a:rPr>
              <a:t>i</a:t>
            </a:r>
            <a:r>
              <a:rPr lang="en-US" sz="2400" dirty="0">
                <a:solidFill>
                  <a:schemeClr val="accent5"/>
                </a:solidFill>
              </a:rPr>
              <a:t>(j, …)</a:t>
            </a:r>
          </a:p>
        </p:txBody>
      </p:sp>
      <p:sp>
        <p:nvSpPr>
          <p:cNvPr id="17" name="TextBox 16">
            <a:extLst>
              <a:ext uri="{FF2B5EF4-FFF2-40B4-BE49-F238E27FC236}">
                <a16:creationId xmlns:a16="http://schemas.microsoft.com/office/drawing/2014/main" id="{3838F3F6-2337-564D-A05D-B124CB166076}"/>
              </a:ext>
            </a:extLst>
          </p:cNvPr>
          <p:cNvSpPr txBox="1"/>
          <p:nvPr/>
        </p:nvSpPr>
        <p:spPr>
          <a:xfrm>
            <a:off x="2285988" y="4288014"/>
            <a:ext cx="2398643" cy="461665"/>
          </a:xfrm>
          <a:prstGeom prst="rect">
            <a:avLst/>
          </a:prstGeom>
          <a:noFill/>
        </p:spPr>
        <p:txBody>
          <a:bodyPr wrap="square" rtlCol="0">
            <a:spAutoFit/>
          </a:bodyPr>
          <a:lstStyle/>
          <a:p>
            <a:r>
              <a:rPr lang="en-US" sz="2400" dirty="0">
                <a:solidFill>
                  <a:schemeClr val="accent4"/>
                </a:solidFill>
              </a:rPr>
              <a:t>call</a:t>
            </a:r>
            <a:r>
              <a:rPr lang="en-US" sz="2400" dirty="0"/>
              <a:t> </a:t>
            </a:r>
            <a:r>
              <a:rPr lang="en-US" sz="2400" dirty="0" err="1">
                <a:solidFill>
                  <a:schemeClr val="accent5"/>
                </a:solidFill>
              </a:rPr>
              <a:t>method</a:t>
            </a:r>
            <a:r>
              <a:rPr lang="en-US" sz="2400" baseline="-25000" dirty="0" err="1">
                <a:solidFill>
                  <a:schemeClr val="accent5"/>
                </a:solidFill>
              </a:rPr>
              <a:t>x</a:t>
            </a:r>
            <a:r>
              <a:rPr lang="en-US" sz="2400" dirty="0">
                <a:solidFill>
                  <a:schemeClr val="accent5"/>
                </a:solidFill>
              </a:rPr>
              <a:t>(y, …)</a:t>
            </a:r>
          </a:p>
        </p:txBody>
      </p:sp>
      <p:sp>
        <p:nvSpPr>
          <p:cNvPr id="24" name="TextBox 23">
            <a:extLst>
              <a:ext uri="{FF2B5EF4-FFF2-40B4-BE49-F238E27FC236}">
                <a16:creationId xmlns:a16="http://schemas.microsoft.com/office/drawing/2014/main" id="{FBD1EBEC-2A2C-424B-ADC9-610D4CE244E6}"/>
              </a:ext>
            </a:extLst>
          </p:cNvPr>
          <p:cNvSpPr txBox="1"/>
          <p:nvPr/>
        </p:nvSpPr>
        <p:spPr>
          <a:xfrm>
            <a:off x="5844212" y="2635808"/>
            <a:ext cx="6003231" cy="1200329"/>
          </a:xfrm>
          <a:prstGeom prst="rect">
            <a:avLst/>
          </a:prstGeom>
          <a:noFill/>
        </p:spPr>
        <p:txBody>
          <a:bodyPr wrap="square" rtlCol="0">
            <a:spAutoFit/>
          </a:bodyPr>
          <a:lstStyle/>
          <a:p>
            <a:r>
              <a:rPr lang="en-US" sz="3600" dirty="0"/>
              <a:t>Ensures must satisfy downstream requires</a:t>
            </a:r>
          </a:p>
        </p:txBody>
      </p:sp>
    </p:spTree>
    <p:extLst>
      <p:ext uri="{BB962C8B-B14F-4D97-AF65-F5344CB8AC3E}">
        <p14:creationId xmlns:p14="http://schemas.microsoft.com/office/powerpoint/2010/main" val="2035598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2" grpId="0"/>
      <p:bldP spid="17" grpId="0"/>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22F6364A-B358-4BEE-B158-0734D2C938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738202" y="1570814"/>
            <a:ext cx="0" cy="3710227"/>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47047D1-E54F-5E46-994C-AA0C4E0CA429}"/>
              </a:ext>
            </a:extLst>
          </p:cNvPr>
          <p:cNvPicPr>
            <a:picLocks noChangeAspect="1"/>
          </p:cNvPicPr>
          <p:nvPr/>
        </p:nvPicPr>
        <p:blipFill>
          <a:blip r:embed="rId3"/>
          <a:stretch>
            <a:fillRect/>
          </a:stretch>
        </p:blipFill>
        <p:spPr>
          <a:xfrm>
            <a:off x="4061860" y="1437011"/>
            <a:ext cx="7009396" cy="3977832"/>
          </a:xfrm>
          <a:prstGeom prst="rect">
            <a:avLst/>
          </a:prstGeom>
        </p:spPr>
      </p:pic>
      <p:sp>
        <p:nvSpPr>
          <p:cNvPr id="6" name="TextBox 5">
            <a:extLst>
              <a:ext uri="{FF2B5EF4-FFF2-40B4-BE49-F238E27FC236}">
                <a16:creationId xmlns:a16="http://schemas.microsoft.com/office/drawing/2014/main" id="{23C47245-0BDE-3645-B6B3-8A7ECB251390}"/>
              </a:ext>
            </a:extLst>
          </p:cNvPr>
          <p:cNvSpPr txBox="1"/>
          <p:nvPr/>
        </p:nvSpPr>
        <p:spPr>
          <a:xfrm>
            <a:off x="459757" y="2828835"/>
            <a:ext cx="2954788" cy="1200329"/>
          </a:xfrm>
          <a:prstGeom prst="rect">
            <a:avLst/>
          </a:prstGeom>
          <a:noFill/>
        </p:spPr>
        <p:txBody>
          <a:bodyPr wrap="square" rtlCol="0">
            <a:spAutoFit/>
          </a:bodyPr>
          <a:lstStyle/>
          <a:p>
            <a:r>
              <a:rPr lang="en-US" sz="3600" dirty="0"/>
              <a:t>Access control with </a:t>
            </a:r>
            <a:r>
              <a:rPr lang="en-US" sz="3600" dirty="0" err="1"/>
              <a:t>Tokeneer</a:t>
            </a:r>
            <a:endParaRPr lang="en-US" sz="3600" dirty="0"/>
          </a:p>
        </p:txBody>
      </p:sp>
    </p:spTree>
    <p:extLst>
      <p:ext uri="{BB962C8B-B14F-4D97-AF65-F5344CB8AC3E}">
        <p14:creationId xmlns:p14="http://schemas.microsoft.com/office/powerpoint/2010/main" val="1538664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7F571E1-FD0B-D542-B028-FAB3A92D6317}"/>
              </a:ext>
            </a:extLst>
          </p:cNvPr>
          <p:cNvSpPr/>
          <p:nvPr/>
        </p:nvSpPr>
        <p:spPr>
          <a:xfrm>
            <a:off x="350984" y="4860927"/>
            <a:ext cx="10954327" cy="1569660"/>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predicate</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a:t>
            </a:r>
          </a:p>
          <a:p>
            <a:r>
              <a:rPr lang="en-US" sz="2400" dirty="0">
                <a:solidFill>
                  <a:srgbClr val="C586C0"/>
                </a:solidFill>
                <a:latin typeface="Menlo" panose="020B0609030804020204" pitchFamily="49" charset="0"/>
              </a:rPr>
              <a:t>  function</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 : </a:t>
            </a:r>
            <a:r>
              <a:rPr lang="en-US" sz="2400" dirty="0" err="1">
                <a:solidFill>
                  <a:srgbClr val="569CD6"/>
                </a:solidFill>
                <a:latin typeface="Menlo" panose="020B0609030804020204" pitchFamily="49" charset="0"/>
              </a:rPr>
              <a:t>SecurityClearance</a:t>
            </a:r>
            <a:endParaRPr lang="en-US" sz="2400" dirty="0">
              <a:solidFill>
                <a:srgbClr val="D4D4D4"/>
              </a:solidFill>
              <a:latin typeface="Menlo" panose="020B0609030804020204" pitchFamily="49" charset="0"/>
            </a:endParaRP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4" name="Rectangle 3">
            <a:extLst>
              <a:ext uri="{FF2B5EF4-FFF2-40B4-BE49-F238E27FC236}">
                <a16:creationId xmlns:a16="http://schemas.microsoft.com/office/drawing/2014/main" id="{52165F6B-EB14-3848-82A4-5990F58DD95F}"/>
              </a:ext>
            </a:extLst>
          </p:cNvPr>
          <p:cNvSpPr/>
          <p:nvPr/>
        </p:nvSpPr>
        <p:spPr>
          <a:xfrm>
            <a:off x="350984" y="1769976"/>
            <a:ext cx="7777018" cy="461665"/>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 {}</a:t>
            </a:r>
            <a:endParaRPr lang="en-US" sz="2400" b="0" dirty="0">
              <a:solidFill>
                <a:srgbClr val="D4D4D4"/>
              </a:solidFill>
              <a:effectLst/>
              <a:latin typeface="Menlo" panose="020B0609030804020204" pitchFamily="49" charset="0"/>
            </a:endParaRPr>
          </a:p>
        </p:txBody>
      </p:sp>
      <p:sp>
        <p:nvSpPr>
          <p:cNvPr id="5" name="Rectangle 4">
            <a:extLst>
              <a:ext uri="{FF2B5EF4-FFF2-40B4-BE49-F238E27FC236}">
                <a16:creationId xmlns:a16="http://schemas.microsoft.com/office/drawing/2014/main" id="{287903A0-0996-E046-A062-80512CBFF733}"/>
              </a:ext>
            </a:extLst>
          </p:cNvPr>
          <p:cNvSpPr/>
          <p:nvPr/>
        </p:nvSpPr>
        <p:spPr>
          <a:xfrm>
            <a:off x="350984" y="2898090"/>
            <a:ext cx="8580583" cy="1569660"/>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predicate</a:t>
            </a:r>
            <a:r>
              <a:rPr lang="en-US" sz="2400" dirty="0">
                <a:solidFill>
                  <a:srgbClr val="D4D4D4"/>
                </a:solidFill>
                <a:latin typeface="Menlo" panose="020B0609030804020204" pitchFamily="49" charset="0"/>
              </a:rPr>
              <a:t> </a:t>
            </a:r>
            <a:r>
              <a:rPr lang="en-US" sz="2400" dirty="0">
                <a:solidFill>
                  <a:srgbClr val="C586C0"/>
                </a:solidFill>
                <a:latin typeface="Menlo" panose="020B0609030804020204" pitchFamily="49" charset="0"/>
              </a:rPr>
              <a:t>method</a:t>
            </a:r>
            <a:r>
              <a:rPr lang="en-US" sz="2400" dirty="0">
                <a:solidFill>
                  <a:srgbClr val="D4D4D4"/>
                </a:solidFill>
                <a:latin typeface="Menlo" panose="020B0609030804020204" pitchFamily="49" charset="0"/>
              </a:rPr>
              <a:t> {:</a:t>
            </a:r>
            <a:r>
              <a:rPr lang="en-US" sz="2400" dirty="0">
                <a:solidFill>
                  <a:srgbClr val="9CDCFE"/>
                </a:solidFill>
                <a:latin typeface="Menlo" panose="020B0609030804020204" pitchFamily="49" charset="0"/>
              </a:rPr>
              <a:t>extern</a:t>
            </a:r>
            <a:r>
              <a:rPr lang="en-US" sz="2400" dirty="0">
                <a:solidFill>
                  <a:srgbClr val="D4D4D4"/>
                </a:solidFill>
                <a:latin typeface="Menlo" panose="020B0609030804020204" pitchFamily="49" charset="0"/>
              </a:rPr>
              <a:t>} </a:t>
            </a:r>
          </a:p>
          <a:p>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(level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a:t>
            </a:r>
          </a:p>
          <a:p>
            <a:r>
              <a:rPr lang="en-US" sz="2400" dirty="0">
                <a:solidFill>
                  <a:srgbClr val="D4D4D4"/>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6" name="TextBox 5">
            <a:extLst>
              <a:ext uri="{FF2B5EF4-FFF2-40B4-BE49-F238E27FC236}">
                <a16:creationId xmlns:a16="http://schemas.microsoft.com/office/drawing/2014/main" id="{F82EC2DD-A09C-1643-ACE1-95214CBA6375}"/>
              </a:ext>
            </a:extLst>
          </p:cNvPr>
          <p:cNvSpPr txBox="1"/>
          <p:nvPr/>
        </p:nvSpPr>
        <p:spPr>
          <a:xfrm>
            <a:off x="8373165" y="2444131"/>
            <a:ext cx="3408216" cy="1384995"/>
          </a:xfrm>
          <a:prstGeom prst="rect">
            <a:avLst/>
          </a:prstGeom>
          <a:noFill/>
        </p:spPr>
        <p:txBody>
          <a:bodyPr wrap="square" rtlCol="0">
            <a:spAutoFit/>
          </a:bodyPr>
          <a:lstStyle/>
          <a:p>
            <a:r>
              <a:rPr lang="en-US" sz="2800" dirty="0">
                <a:solidFill>
                  <a:schemeClr val="accent1"/>
                </a:solidFill>
              </a:rPr>
              <a:t>Define interfaces for existing components not being modeled</a:t>
            </a:r>
          </a:p>
        </p:txBody>
      </p:sp>
      <p:sp>
        <p:nvSpPr>
          <p:cNvPr id="2" name="Title 1">
            <a:extLst>
              <a:ext uri="{FF2B5EF4-FFF2-40B4-BE49-F238E27FC236}">
                <a16:creationId xmlns:a16="http://schemas.microsoft.com/office/drawing/2014/main" id="{789DDE05-25BA-FB4D-8007-68565119C44B}"/>
              </a:ext>
            </a:extLst>
          </p:cNvPr>
          <p:cNvSpPr>
            <a:spLocks noGrp="1"/>
          </p:cNvSpPr>
          <p:nvPr>
            <p:ph type="title"/>
          </p:nvPr>
        </p:nvSpPr>
        <p:spPr/>
        <p:txBody>
          <a:bodyPr/>
          <a:lstStyle/>
          <a:p>
            <a:r>
              <a:rPr lang="en-US" dirty="0"/>
              <a:t>Environment Abstraction</a:t>
            </a:r>
          </a:p>
        </p:txBody>
      </p:sp>
    </p:spTree>
    <p:extLst>
      <p:ext uri="{BB962C8B-B14F-4D97-AF65-F5344CB8AC3E}">
        <p14:creationId xmlns:p14="http://schemas.microsoft.com/office/powerpoint/2010/main" val="7107250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FEAFE35-D98A-F14A-8A58-AD5B26B64E98}"/>
              </a:ext>
            </a:extLst>
          </p:cNvPr>
          <p:cNvSpPr/>
          <p:nvPr/>
        </p:nvSpPr>
        <p:spPr>
          <a:xfrm>
            <a:off x="517236" y="409648"/>
            <a:ext cx="11203709" cy="6001643"/>
          </a:xfrm>
          <a:prstGeom prst="rect">
            <a:avLst/>
          </a:prstGeom>
        </p:spPr>
        <p:txBody>
          <a:bodyPr wrap="square">
            <a:spAutoFit/>
          </a:bodyPr>
          <a:lstStyle/>
          <a:p>
            <a:r>
              <a:rPr lang="en-US" sz="2400" dirty="0">
                <a:solidFill>
                  <a:srgbClr val="C586C0"/>
                </a:solidFill>
                <a:latin typeface="Menlo" panose="020B0609030804020204" pitchFamily="49" charset="0"/>
              </a:rPr>
              <a:t>class</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IdStation</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alarm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var</a:t>
            </a:r>
            <a:r>
              <a:rPr lang="en-US" sz="2400" dirty="0">
                <a:solidFill>
                  <a:srgbClr val="D4D4D4"/>
                </a:solidFill>
                <a:latin typeface="Menlo" panose="020B0609030804020204" pitchFamily="49" charset="0"/>
              </a:rPr>
              <a:t> level : </a:t>
            </a:r>
            <a:r>
              <a:rPr lang="en-US" sz="2400" dirty="0" err="1">
                <a:solidFill>
                  <a:srgbClr val="569CD6"/>
                </a:solidFill>
                <a:latin typeface="Menlo" panose="020B0609030804020204" pitchFamily="49" charset="0"/>
              </a:rPr>
              <a:t>SecurityClearance</a:t>
            </a:r>
            <a:r>
              <a:rPr lang="en-US" sz="2400" dirty="0">
                <a:solidFill>
                  <a:srgbClr val="D4D4D4"/>
                </a:solidFill>
                <a:latin typeface="Menlo" panose="020B0609030804020204" pitchFamily="49" charset="0"/>
              </a:rPr>
              <a:t>;</a:t>
            </a:r>
          </a:p>
          <a:p>
            <a:br>
              <a:rPr lang="en-US" sz="2400" dirty="0">
                <a:solidFill>
                  <a:srgbClr val="D4D4D4"/>
                </a:solidFill>
                <a:latin typeface="Menlo" panose="020B0609030804020204" pitchFamily="49" charset="0"/>
              </a:rPr>
            </a:br>
            <a:endParaRPr lang="en-US" sz="2400" dirty="0">
              <a:solidFill>
                <a:srgbClr val="C586C0"/>
              </a:solidFill>
              <a:latin typeface="Menlo" panose="020B0609030804020204" pitchFamily="49" charset="0"/>
            </a:endParaRPr>
          </a:p>
          <a:p>
            <a:r>
              <a:rPr lang="en-US" sz="2400" dirty="0">
                <a:solidFill>
                  <a:srgbClr val="C586C0"/>
                </a:solidFill>
                <a:latin typeface="Menlo" panose="020B0609030804020204" pitchFamily="49" charset="0"/>
              </a:rPr>
              <a:t>  method</a:t>
            </a:r>
            <a:r>
              <a:rPr lang="en-US" sz="2400" dirty="0">
                <a:solidFill>
                  <a:srgbClr val="D4D4D4"/>
                </a:solidFill>
                <a:latin typeface="Menlo" panose="020B0609030804020204" pitchFamily="49" charset="0"/>
              </a:rPr>
              <a:t> </a:t>
            </a:r>
            <a:r>
              <a:rPr lang="en-US" sz="2400" dirty="0" err="1">
                <a:solidFill>
                  <a:srgbClr val="DCDCAA"/>
                </a:solidFill>
                <a:latin typeface="Menlo" panose="020B0609030804020204" pitchFamily="49" charset="0"/>
              </a:rPr>
              <a:t>hasAccess</a:t>
            </a:r>
            <a:r>
              <a:rPr lang="en-US" sz="2400" dirty="0">
                <a:solidFill>
                  <a:srgbClr val="DCDCAA"/>
                </a:solidFill>
                <a:latin typeface="Menlo" panose="020B0609030804020204" pitchFamily="49" charset="0"/>
              </a:rPr>
              <a:t>_</a:t>
            </a:r>
            <a:r>
              <a:rPr lang="en-US" sz="2400" dirty="0">
                <a:solidFill>
                  <a:srgbClr val="D4D4D4"/>
                </a:solidFill>
                <a:latin typeface="Menlo" panose="020B0609030804020204" pitchFamily="49" charset="0"/>
              </a:rPr>
              <a:t>(t : </a:t>
            </a:r>
            <a:r>
              <a:rPr lang="en-US" sz="2400" dirty="0">
                <a:solidFill>
                  <a:srgbClr val="569CD6"/>
                </a:solidFill>
                <a:latin typeface="Menlo" panose="020B0609030804020204" pitchFamily="49" charset="0"/>
              </a:rPr>
              <a:t>Token</a:t>
            </a:r>
            <a:r>
              <a:rPr lang="en-US" sz="2400" dirty="0">
                <a:solidFill>
                  <a:srgbClr val="D4D4D4"/>
                </a:solidFill>
                <a:latin typeface="Menlo" panose="020B0609030804020204" pitchFamily="49" charset="0"/>
              </a:rPr>
              <a:t>, fingerprint : </a:t>
            </a:r>
            <a:r>
              <a:rPr lang="en-US" sz="2400" dirty="0">
                <a:solidFill>
                  <a:srgbClr val="569CD6"/>
                </a:solidFill>
                <a:latin typeface="Menlo" panose="020B0609030804020204" pitchFamily="49" charset="0"/>
              </a:rPr>
              <a:t>Fingerprint</a:t>
            </a:r>
            <a:r>
              <a:rPr lang="en-US" sz="2400" dirty="0">
                <a:solidFill>
                  <a:srgbClr val="D4D4D4"/>
                </a:solidFill>
                <a:latin typeface="Menlo" panose="020B0609030804020204" pitchFamily="49" charset="0"/>
              </a:rPr>
              <a:t>) </a:t>
            </a:r>
          </a:p>
          <a:p>
            <a:r>
              <a:rPr lang="en-US" sz="2400" dirty="0">
                <a:solidFill>
                  <a:srgbClr val="C586C0"/>
                </a:solidFill>
                <a:latin typeface="Menlo" panose="020B0609030804020204" pitchFamily="49" charset="0"/>
              </a:rPr>
              <a:t>  returns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r>
              <a:rPr lang="en-US" sz="2400" dirty="0">
                <a:solidFill>
                  <a:srgbClr val="569CD6"/>
                </a:solidFill>
                <a:latin typeface="Menlo" panose="020B0609030804020204" pitchFamily="49" charset="0"/>
              </a:rPr>
              <a:t>bool</a:t>
            </a:r>
            <a:r>
              <a:rPr lang="en-US" sz="2400" dirty="0">
                <a:solidFill>
                  <a:srgbClr val="D4D4D4"/>
                </a:solidFill>
                <a:latin typeface="Menlo" panose="020B0609030804020204" pitchFamily="49" charset="0"/>
              </a:rPr>
              <a: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requires</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this</a:t>
            </a:r>
            <a:r>
              <a:rPr lang="en-US" sz="2400" dirty="0" err="1">
                <a:solidFill>
                  <a:srgbClr val="D4D4D4"/>
                </a:solidFill>
                <a:latin typeface="Menlo" panose="020B0609030804020204" pitchFamily="49" charset="0"/>
              </a:rPr>
              <a:t>.alarm</a:t>
            </a:r>
            <a:endParaRPr lang="en-US" sz="2400" dirty="0">
              <a:solidFill>
                <a:srgbClr val="D4D4D4"/>
              </a:solidFill>
              <a:latin typeface="Menlo" panose="020B0609030804020204" pitchFamily="49" charset="0"/>
            </a:endParaRP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modifies</a:t>
            </a:r>
            <a:r>
              <a:rPr lang="en-US" sz="2400" dirty="0">
                <a:solidFill>
                  <a:srgbClr val="D4D4D4"/>
                </a:solidFill>
                <a:latin typeface="Menlo" panose="020B0609030804020204" pitchFamily="49" charset="0"/>
              </a:rPr>
              <a:t> </a:t>
            </a:r>
            <a:r>
              <a:rPr lang="en-US" sz="2400" dirty="0" err="1">
                <a:solidFill>
                  <a:srgbClr val="569CD6"/>
                </a:solidFill>
                <a:latin typeface="Menlo" panose="020B0609030804020204" pitchFamily="49" charset="0"/>
              </a:rPr>
              <a:t>this</a:t>
            </a:r>
            <a:r>
              <a:rPr lang="en-US" sz="2400" dirty="0" err="1">
                <a:solidFill>
                  <a:srgbClr val="D4D4D4"/>
                </a:solidFill>
                <a:latin typeface="Menlo" panose="020B0609030804020204" pitchFamily="49" charset="0"/>
              </a:rPr>
              <a:t>`alarm</a:t>
            </a:r>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alarm == (!</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doesCertify</a:t>
            </a:r>
            <a:r>
              <a:rPr lang="en-US" sz="2400" dirty="0">
                <a:solidFill>
                  <a:srgbClr val="D4D4D4"/>
                </a:solidFill>
                <a:latin typeface="Menlo" panose="020B0609030804020204" pitchFamily="49" charset="0"/>
              </a:rPr>
              <a:t>(fingerprint))</a:t>
            </a:r>
          </a:p>
          <a:p>
            <a:endParaRPr lang="en-US" sz="2400" dirty="0">
              <a:solidFill>
                <a:srgbClr val="D4D4D4"/>
              </a:solidFill>
              <a:latin typeface="Menlo" panose="020B0609030804020204" pitchFamily="49" charset="0"/>
            </a:endParaRPr>
          </a:p>
          <a:p>
            <a:r>
              <a:rPr lang="en-US" sz="2400" dirty="0">
                <a:solidFill>
                  <a:srgbClr val="C586C0"/>
                </a:solidFill>
                <a:latin typeface="Menlo" panose="020B0609030804020204" pitchFamily="49" charset="0"/>
              </a:rPr>
              <a:t>    ensures</a:t>
            </a:r>
            <a:r>
              <a:rPr lang="en-US" sz="2400" dirty="0">
                <a:solidFill>
                  <a:srgbClr val="D4D4D4"/>
                </a:solidFill>
                <a:latin typeface="Menlo" panose="020B0609030804020204" pitchFamily="49" charset="0"/>
              </a:rPr>
              <a:t> </a:t>
            </a:r>
            <a:r>
              <a:rPr lang="en-US" sz="2400" dirty="0" err="1">
                <a:solidFill>
                  <a:srgbClr val="D4D4D4"/>
                </a:solidFill>
                <a:latin typeface="Menlo" panose="020B0609030804020204" pitchFamily="49" charset="0"/>
              </a:rPr>
              <a:t>hasAccess</a:t>
            </a:r>
            <a:r>
              <a:rPr lang="en-US" sz="2400" dirty="0">
                <a:solidFill>
                  <a:srgbClr val="D4D4D4"/>
                </a:solidFill>
                <a:latin typeface="Menlo" panose="020B0609030804020204" pitchFamily="49" charset="0"/>
              </a:rPr>
              <a:t> == </a:t>
            </a:r>
          </a:p>
          <a:p>
            <a:r>
              <a:rPr lang="en-US" sz="2400" dirty="0">
                <a:solidFill>
                  <a:srgbClr val="D4D4D4"/>
                </a:solidFill>
                <a:latin typeface="Menlo" panose="020B0609030804020204" pitchFamily="49" charset="0"/>
              </a:rPr>
              <a:t>	   (!alarm &amp;&amp; </a:t>
            </a:r>
            <a:r>
              <a:rPr lang="en-US" sz="2400" dirty="0" err="1">
                <a:solidFill>
                  <a:srgbClr val="D4D4D4"/>
                </a:solidFill>
                <a:latin typeface="Menlo" panose="020B0609030804020204" pitchFamily="49" charset="0"/>
              </a:rPr>
              <a:t>level.</a:t>
            </a:r>
            <a:r>
              <a:rPr lang="en-US" sz="2400" dirty="0" err="1">
                <a:solidFill>
                  <a:srgbClr val="DCDCAA"/>
                </a:solidFill>
                <a:latin typeface="Menlo" panose="020B0609030804020204" pitchFamily="49" charset="0"/>
              </a:rPr>
              <a:t>isCleared</a:t>
            </a:r>
            <a:r>
              <a:rPr lang="en-US" sz="2400" dirty="0">
                <a:solidFill>
                  <a:srgbClr val="D4D4D4"/>
                </a:solidFill>
                <a:latin typeface="Menlo" panose="020B0609030804020204" pitchFamily="49" charset="0"/>
              </a:rPr>
              <a:t>(</a:t>
            </a:r>
            <a:r>
              <a:rPr lang="en-US" sz="2400" dirty="0" err="1">
                <a:solidFill>
                  <a:srgbClr val="D4D4D4"/>
                </a:solidFill>
                <a:latin typeface="Menlo" panose="020B0609030804020204" pitchFamily="49" charset="0"/>
              </a:rPr>
              <a:t>t.</a:t>
            </a:r>
            <a:r>
              <a:rPr lang="en-US" sz="2400" dirty="0" err="1">
                <a:solidFill>
                  <a:srgbClr val="DCDCAA"/>
                </a:solidFill>
                <a:latin typeface="Menlo" panose="020B0609030804020204" pitchFamily="49" charset="0"/>
              </a:rPr>
              <a:t>getLevel</a:t>
            </a:r>
            <a:r>
              <a:rPr lang="en-US" sz="2400" dirty="0">
                <a:solidFill>
                  <a:srgbClr val="D4D4D4"/>
                </a:solidFill>
                <a:latin typeface="Menlo" panose="020B0609030804020204" pitchFamily="49" charset="0"/>
              </a:rPr>
              <a:t>()))</a:t>
            </a:r>
          </a:p>
          <a:p>
            <a:r>
              <a:rPr lang="en-US" sz="2400" b="0" dirty="0">
                <a:solidFill>
                  <a:srgbClr val="D4D4D4"/>
                </a:solidFill>
                <a:effectLst/>
                <a:latin typeface="Menlo" panose="020B0609030804020204" pitchFamily="49" charset="0"/>
              </a:rPr>
              <a:t>}</a:t>
            </a:r>
          </a:p>
        </p:txBody>
      </p:sp>
      <p:sp>
        <p:nvSpPr>
          <p:cNvPr id="4" name="Right Brace 3">
            <a:extLst>
              <a:ext uri="{FF2B5EF4-FFF2-40B4-BE49-F238E27FC236}">
                <a16:creationId xmlns:a16="http://schemas.microsoft.com/office/drawing/2014/main" id="{00B0A8DD-4341-EE48-98E5-14811A325A00}"/>
              </a:ext>
            </a:extLst>
          </p:cNvPr>
          <p:cNvSpPr/>
          <p:nvPr/>
        </p:nvSpPr>
        <p:spPr>
          <a:xfrm>
            <a:off x="6594768" y="729799"/>
            <a:ext cx="314036" cy="849746"/>
          </a:xfrm>
          <a:prstGeom prst="rightBrace">
            <a:avLst/>
          </a:prstGeom>
          <a:ln w="38100"/>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04419B05-85D7-DE41-ABAA-20125A16FC68}"/>
              </a:ext>
            </a:extLst>
          </p:cNvPr>
          <p:cNvSpPr txBox="1"/>
          <p:nvPr/>
        </p:nvSpPr>
        <p:spPr>
          <a:xfrm>
            <a:off x="7042731" y="923839"/>
            <a:ext cx="4234869" cy="461665"/>
          </a:xfrm>
          <a:prstGeom prst="rect">
            <a:avLst/>
          </a:prstGeom>
          <a:noFill/>
        </p:spPr>
        <p:txBody>
          <a:bodyPr wrap="square" rtlCol="0">
            <a:spAutoFit/>
          </a:bodyPr>
          <a:lstStyle/>
          <a:p>
            <a:r>
              <a:rPr lang="en-US" sz="2400" dirty="0">
                <a:solidFill>
                  <a:schemeClr val="accent1"/>
                </a:solidFill>
              </a:rPr>
              <a:t>Object state (additional input)</a:t>
            </a:r>
          </a:p>
        </p:txBody>
      </p:sp>
      <p:sp>
        <p:nvSpPr>
          <p:cNvPr id="7" name="Right Brace 6">
            <a:extLst>
              <a:ext uri="{FF2B5EF4-FFF2-40B4-BE49-F238E27FC236}">
                <a16:creationId xmlns:a16="http://schemas.microsoft.com/office/drawing/2014/main" id="{F2EBFC23-E3EF-FB46-9356-72DF3AF831A5}"/>
              </a:ext>
            </a:extLst>
          </p:cNvPr>
          <p:cNvSpPr/>
          <p:nvPr/>
        </p:nvSpPr>
        <p:spPr>
          <a:xfrm>
            <a:off x="9878290" y="3343564"/>
            <a:ext cx="314036" cy="2743197"/>
          </a:xfrm>
          <a:prstGeom prst="rightBrace">
            <a:avLst/>
          </a:prstGeom>
          <a:ln w="38100"/>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8C2BA77F-431C-0E46-93CE-14D4F683CD46}"/>
              </a:ext>
            </a:extLst>
          </p:cNvPr>
          <p:cNvSpPr txBox="1"/>
          <p:nvPr/>
        </p:nvSpPr>
        <p:spPr>
          <a:xfrm>
            <a:off x="10326257" y="4484329"/>
            <a:ext cx="1394687" cy="461665"/>
          </a:xfrm>
          <a:prstGeom prst="rect">
            <a:avLst/>
          </a:prstGeom>
          <a:noFill/>
        </p:spPr>
        <p:txBody>
          <a:bodyPr wrap="square" rtlCol="0">
            <a:spAutoFit/>
          </a:bodyPr>
          <a:lstStyle/>
          <a:p>
            <a:r>
              <a:rPr lang="en-US" sz="2400" dirty="0">
                <a:solidFill>
                  <a:schemeClr val="accent1"/>
                </a:solidFill>
              </a:rPr>
              <a:t>Contract</a:t>
            </a:r>
          </a:p>
        </p:txBody>
      </p:sp>
    </p:spTree>
    <p:extLst>
      <p:ext uri="{BB962C8B-B14F-4D97-AF65-F5344CB8AC3E}">
        <p14:creationId xmlns:p14="http://schemas.microsoft.com/office/powerpoint/2010/main" val="3640799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animBg="1"/>
      <p:bldP spid="8"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1724</TotalTime>
  <Words>5413</Words>
  <Application>Microsoft Macintosh PowerPoint</Application>
  <PresentationFormat>Widescreen</PresentationFormat>
  <Paragraphs>707</Paragraphs>
  <Slides>32</Slides>
  <Notes>31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Calibri Light</vt:lpstr>
      <vt:lpstr>Menlo</vt:lpstr>
      <vt:lpstr>Office Theme</vt:lpstr>
      <vt:lpstr>Gradual Verification with Dafny</vt:lpstr>
      <vt:lpstr>PowerPoint Presentation</vt:lpstr>
      <vt:lpstr>PowerPoint Presentation</vt:lpstr>
      <vt:lpstr>PowerPoint Presentation</vt:lpstr>
      <vt:lpstr>Formal reasoning in Dafny</vt:lpstr>
      <vt:lpstr>PowerPoint Presentation</vt:lpstr>
      <vt:lpstr>PowerPoint Presentation</vt:lpstr>
      <vt:lpstr>Environment Abstraction</vt:lpstr>
      <vt:lpstr>PowerPoint Presentation</vt:lpstr>
      <vt:lpstr>Implementation</vt:lpstr>
      <vt:lpstr>Top-level Interface</vt:lpstr>
      <vt:lpstr>PowerPoint Presentation</vt:lpstr>
      <vt:lpstr>PowerPoint Presentation</vt:lpstr>
      <vt:lpstr>Common Unintended Subtleties in Contracts</vt:lpstr>
      <vt:lpstr>Gradual Verification</vt:lpstr>
      <vt:lpstr>Black Box Input Partitioning Tests</vt:lpstr>
      <vt:lpstr>Inputs for</vt:lpstr>
      <vt:lpstr>Inputs for</vt:lpstr>
      <vt:lpstr>Test for </vt:lpstr>
      <vt:lpstr>Input for</vt:lpstr>
      <vt:lpstr>Test for</vt:lpstr>
      <vt:lpstr>Assertions Library</vt:lpstr>
      <vt:lpstr>White Box MC/DC Coverage Tests </vt:lpstr>
      <vt:lpstr>Input</vt:lpstr>
      <vt:lpstr>Input</vt:lpstr>
      <vt:lpstr>Inputs to Exercise Paths </vt:lpstr>
      <vt:lpstr>PowerPoint Presentation</vt:lpstr>
      <vt:lpstr>Expect Runtime Check</vt:lpstr>
      <vt:lpstr>Dafny Cross Compiles Tests to Java and C#</vt:lpstr>
      <vt:lpstr>What is next? Automatic Test Generation</vt:lpstr>
      <vt:lpstr>What’s next? Contextualize contracts</vt:lpstr>
      <vt:lpstr>Conclusions and Limitations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Gradual Verification with Dafny</dc:title>
  <dc:creator>Eric Mercer</dc:creator>
  <cp:lastModifiedBy>Eric Mercer</cp:lastModifiedBy>
  <cp:revision>106</cp:revision>
  <dcterms:created xsi:type="dcterms:W3CDTF">2022-04-21T20:18:25Z</dcterms:created>
  <dcterms:modified xsi:type="dcterms:W3CDTF">2022-04-27T16:25:23Z</dcterms:modified>
</cp:coreProperties>
</file>